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90c5a8db4c44f2" /><Relationship Type="http://schemas.openxmlformats.org/officeDocument/2006/relationships/extended-properties" Target="/docProps/app.xml" Id="R3a6842c7456d4cbf" /><Relationship Type="http://schemas.openxmlformats.org/officeDocument/2006/relationships/officeDocument" Target="/ppt/presentation.xml" Id="R51dc2f213d854b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ab97be596d24c16"/>
  </p:sldMasterIdLst>
  <p:notesMasterIdLst>
    <p:notesMasterId xmlns:r="http://schemas.openxmlformats.org/officeDocument/2006/relationships" r:id="R68a0bf251e5a449b"/>
  </p:notesMasterIdLst>
  <p:sldIdLst>
    <p:sldId xmlns:r="http://schemas.openxmlformats.org/officeDocument/2006/relationships" id="256" r:id="R73ec30f5dc8b4c99"/>
    <p:sldId xmlns:r="http://schemas.openxmlformats.org/officeDocument/2006/relationships" id="257" r:id="R29021ece23cf4e70"/>
    <p:sldId xmlns:r="http://schemas.openxmlformats.org/officeDocument/2006/relationships" id="258" r:id="R0f01653e6c74457d"/>
    <p:sldId xmlns:r="http://schemas.openxmlformats.org/officeDocument/2006/relationships" id="259" r:id="Rd5b32614bdd243a8"/>
    <p:sldId xmlns:r="http://schemas.openxmlformats.org/officeDocument/2006/relationships" id="260" r:id="R17d33c7776754987"/>
    <p:sldId xmlns:r="http://schemas.openxmlformats.org/officeDocument/2006/relationships" id="261" r:id="Rfbb9d8334a194957"/>
    <p:sldId xmlns:r="http://schemas.openxmlformats.org/officeDocument/2006/relationships" id="262" r:id="Rcef6a88bfa014afd"/>
    <p:sldId xmlns:r="http://schemas.openxmlformats.org/officeDocument/2006/relationships" id="263" r:id="Re69f8507c7d44508"/>
    <p:sldId xmlns:r="http://schemas.openxmlformats.org/officeDocument/2006/relationships" id="264" r:id="R30531ba2e6bc47a5"/>
    <p:sldId xmlns:r="http://schemas.openxmlformats.org/officeDocument/2006/relationships" id="265" r:id="Rf03e24563e7a42d7"/>
    <p:sldId xmlns:r="http://schemas.openxmlformats.org/officeDocument/2006/relationships" id="266" r:id="Rfa5ba46e580447b6"/>
    <p:sldId xmlns:r="http://schemas.openxmlformats.org/officeDocument/2006/relationships" id="267" r:id="R7163da2f72164486"/>
    <p:sldId xmlns:r="http://schemas.openxmlformats.org/officeDocument/2006/relationships" id="268" r:id="R3506ea2a04e34c79"/>
    <p:sldId xmlns:r="http://schemas.openxmlformats.org/officeDocument/2006/relationships" id="269" r:id="R9637158c02d3485c"/>
    <p:sldId xmlns:r="http://schemas.openxmlformats.org/officeDocument/2006/relationships" id="270" r:id="Rb0c75b37e1544d0e"/>
    <p:sldId xmlns:r="http://schemas.openxmlformats.org/officeDocument/2006/relationships" id="271" r:id="R5f83635dce2343dd"/>
    <p:sldId xmlns:r="http://schemas.openxmlformats.org/officeDocument/2006/relationships" id="272" r:id="Rb22a0d81fbc644c4"/>
    <p:sldId xmlns:r="http://schemas.openxmlformats.org/officeDocument/2006/relationships" id="273" r:id="Ref38ed9ec20c458c"/>
    <p:sldId xmlns:r="http://schemas.openxmlformats.org/officeDocument/2006/relationships" id="274" r:id="Re2d29bf5edf6432c"/>
    <p:sldId xmlns:r="http://schemas.openxmlformats.org/officeDocument/2006/relationships" id="275" r:id="R2c2c192d6b8a4318"/>
    <p:sldId xmlns:r="http://schemas.openxmlformats.org/officeDocument/2006/relationships" id="276" r:id="R8ab19bb3a7b44e8f"/>
    <p:sldId xmlns:r="http://schemas.openxmlformats.org/officeDocument/2006/relationships" id="277" r:id="R7f2c0de632b348ab"/>
    <p:sldId xmlns:r="http://schemas.openxmlformats.org/officeDocument/2006/relationships" id="278" r:id="Re2375ebd7f634fba"/>
    <p:sldId xmlns:r="http://schemas.openxmlformats.org/officeDocument/2006/relationships" id="279" r:id="Re1144fa303e64efe"/>
    <p:sldId xmlns:r="http://schemas.openxmlformats.org/officeDocument/2006/relationships" id="280" r:id="R02b68255382245ef"/>
    <p:sldId xmlns:r="http://schemas.openxmlformats.org/officeDocument/2006/relationships" id="281" r:id="R4bccae46ab154ca2"/>
    <p:sldId xmlns:r="http://schemas.openxmlformats.org/officeDocument/2006/relationships" id="282" r:id="Ref5502ac90e64ff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c78932074f45fa" /><Relationship Type="http://schemas.openxmlformats.org/officeDocument/2006/relationships/slideMaster" Target="/ppt/slideMasters/slideMaster1.xml" Id="R3ab97be596d24c16" /><Relationship Type="http://schemas.openxmlformats.org/officeDocument/2006/relationships/notesMaster" Target="/ppt/notesMasters/notesMaster1.xml" Id="R68a0bf251e5a449b" /><Relationship Type="http://schemas.openxmlformats.org/officeDocument/2006/relationships/presProps" Target="/ppt/presProps.xml" Id="Ra2ec74f578074ccd" /><Relationship Type="http://schemas.openxmlformats.org/officeDocument/2006/relationships/tableStyles" Target="/ppt/tableStyles.xml" Id="R4f139afb9480401b" /><Relationship Type="http://schemas.openxmlformats.org/officeDocument/2006/relationships/slide" Target="/ppt/slides/slide1.xml" Id="R73ec30f5dc8b4c99" /><Relationship Type="http://schemas.openxmlformats.org/officeDocument/2006/relationships/slide" Target="/ppt/slides/slide2.xml" Id="R29021ece23cf4e70" /><Relationship Type="http://schemas.openxmlformats.org/officeDocument/2006/relationships/slide" Target="/ppt/slides/slide3.xml" Id="R0f01653e6c74457d" /><Relationship Type="http://schemas.openxmlformats.org/officeDocument/2006/relationships/slide" Target="/ppt/slides/slide4.xml" Id="Rd5b32614bdd243a8" /><Relationship Type="http://schemas.openxmlformats.org/officeDocument/2006/relationships/slide" Target="/ppt/slides/slide5.xml" Id="R17d33c7776754987" /><Relationship Type="http://schemas.openxmlformats.org/officeDocument/2006/relationships/slide" Target="/ppt/slides/slide6.xml" Id="Rfbb9d8334a194957" /><Relationship Type="http://schemas.openxmlformats.org/officeDocument/2006/relationships/slide" Target="/ppt/slides/slide7.xml" Id="Rcef6a88bfa014afd" /><Relationship Type="http://schemas.openxmlformats.org/officeDocument/2006/relationships/slide" Target="/ppt/slides/slide8.xml" Id="Re69f8507c7d44508" /><Relationship Type="http://schemas.openxmlformats.org/officeDocument/2006/relationships/slide" Target="/ppt/slides/slide9.xml" Id="R30531ba2e6bc47a5" /><Relationship Type="http://schemas.openxmlformats.org/officeDocument/2006/relationships/slide" Target="/ppt/slides/slide10.xml" Id="Rf03e24563e7a42d7" /><Relationship Type="http://schemas.openxmlformats.org/officeDocument/2006/relationships/slide" Target="/ppt/slides/slide11.xml" Id="Rfa5ba46e580447b6" /><Relationship Type="http://schemas.openxmlformats.org/officeDocument/2006/relationships/slide" Target="/ppt/slides/slide12.xml" Id="R7163da2f72164486" /><Relationship Type="http://schemas.openxmlformats.org/officeDocument/2006/relationships/slide" Target="/ppt/slides/slide13.xml" Id="R3506ea2a04e34c79" /><Relationship Type="http://schemas.openxmlformats.org/officeDocument/2006/relationships/slide" Target="/ppt/slides/slide14.xml" Id="R9637158c02d3485c" /><Relationship Type="http://schemas.openxmlformats.org/officeDocument/2006/relationships/slide" Target="/ppt/slides/slide15.xml" Id="Rb0c75b37e1544d0e" /><Relationship Type="http://schemas.openxmlformats.org/officeDocument/2006/relationships/slide" Target="/ppt/slides/slide16.xml" Id="R5f83635dce2343dd" /><Relationship Type="http://schemas.openxmlformats.org/officeDocument/2006/relationships/slide" Target="/ppt/slides/slide17.xml" Id="Rb22a0d81fbc644c4" /><Relationship Type="http://schemas.openxmlformats.org/officeDocument/2006/relationships/slide" Target="/ppt/slides/slide18.xml" Id="Ref38ed9ec20c458c" /><Relationship Type="http://schemas.openxmlformats.org/officeDocument/2006/relationships/slide" Target="/ppt/slides/slide19.xml" Id="Re2d29bf5edf6432c" /><Relationship Type="http://schemas.openxmlformats.org/officeDocument/2006/relationships/slide" Target="/ppt/slides/slide20.xml" Id="R2c2c192d6b8a4318" /><Relationship Type="http://schemas.openxmlformats.org/officeDocument/2006/relationships/slide" Target="/ppt/slides/slide21.xml" Id="R8ab19bb3a7b44e8f" /><Relationship Type="http://schemas.openxmlformats.org/officeDocument/2006/relationships/slide" Target="/ppt/slides/slide22.xml" Id="R7f2c0de632b348ab" /><Relationship Type="http://schemas.openxmlformats.org/officeDocument/2006/relationships/slide" Target="/ppt/slides/slide23.xml" Id="Re2375ebd7f634fba" /><Relationship Type="http://schemas.openxmlformats.org/officeDocument/2006/relationships/slide" Target="/ppt/slides/slide24.xml" Id="Re1144fa303e64efe" /><Relationship Type="http://schemas.openxmlformats.org/officeDocument/2006/relationships/slide" Target="/ppt/slides/slide25.xml" Id="R02b68255382245ef" /><Relationship Type="http://schemas.openxmlformats.org/officeDocument/2006/relationships/slide" Target="/ppt/slides/slide26.xml" Id="R4bccae46ab154ca2" /><Relationship Type="http://schemas.openxmlformats.org/officeDocument/2006/relationships/slide" Target="/ppt/slides/slide27.xml" Id="Ref5502ac90e64f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5368b5f86846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574eaf5caf450d" /><Relationship Type="http://schemas.openxmlformats.org/officeDocument/2006/relationships/notesMaster" Target="/ppt/notesMasters/notesMaster1.xml" Id="R86fe33dc434246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e82d5569474cde" /><Relationship Type="http://schemas.openxmlformats.org/officeDocument/2006/relationships/notesMaster" Target="/ppt/notesMasters/notesMaster1.xml" Id="R977b02e9f93940c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192b8903e6458b" /><Relationship Type="http://schemas.openxmlformats.org/officeDocument/2006/relationships/notesMaster" Target="/ppt/notesMasters/notesMaster1.xml" Id="R38d9aaff091b4c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1266cd099814d4b" /><Relationship Type="http://schemas.openxmlformats.org/officeDocument/2006/relationships/notesMaster" Target="/ppt/notesMasters/notesMaster1.xml" Id="R82f7436fb33842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d116bf8e754376" /><Relationship Type="http://schemas.openxmlformats.org/officeDocument/2006/relationships/notesMaster" Target="/ppt/notesMasters/notesMaster1.xml" Id="Rb8f085c6fa9f4a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1458a4d52b403f" /><Relationship Type="http://schemas.openxmlformats.org/officeDocument/2006/relationships/notesMaster" Target="/ppt/notesMasters/notesMaster1.xml" Id="Rf7cfb2275a1942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b9a14d1f708480a" /><Relationship Type="http://schemas.openxmlformats.org/officeDocument/2006/relationships/notesMaster" Target="/ppt/notesMasters/notesMaster1.xml" Id="R0fa9a735831f4c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b23399798104523" /><Relationship Type="http://schemas.openxmlformats.org/officeDocument/2006/relationships/notesMaster" Target="/ppt/notesMasters/notesMaster1.xml" Id="R4507205b510a49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5d5c52d7c1642f2" /><Relationship Type="http://schemas.openxmlformats.org/officeDocument/2006/relationships/notesMaster" Target="/ppt/notesMasters/notesMaster1.xml" Id="Rdc9b889bb236470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3aa84a5a7646da" /><Relationship Type="http://schemas.openxmlformats.org/officeDocument/2006/relationships/notesMaster" Target="/ppt/notesMasters/notesMaster1.xml" Id="Re7fecad54a2e4bb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5c955d889348ff" /><Relationship Type="http://schemas.openxmlformats.org/officeDocument/2006/relationships/notesMaster" Target="/ppt/notesMasters/notesMaster1.xml" Id="R6cc2a27f6d7c474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9ff1c77571a406e" /><Relationship Type="http://schemas.openxmlformats.org/officeDocument/2006/relationships/notesMaster" Target="/ppt/notesMasters/notesMaster1.xml" Id="Ra1f8fe824c0a40e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2f84cc7dc114114" /><Relationship Type="http://schemas.openxmlformats.org/officeDocument/2006/relationships/notesMaster" Target="/ppt/notesMasters/notesMaster1.xml" Id="R7c954123409b453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6ef99427b714c01" /><Relationship Type="http://schemas.openxmlformats.org/officeDocument/2006/relationships/notesMaster" Target="/ppt/notesMasters/notesMaster1.xml" Id="Rb03fce8e88a2415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b04c7f208db4c59" /><Relationship Type="http://schemas.openxmlformats.org/officeDocument/2006/relationships/notesMaster" Target="/ppt/notesMasters/notesMaster1.xml" Id="Re57806a95c9d460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28ae3efc3874c5a" /><Relationship Type="http://schemas.openxmlformats.org/officeDocument/2006/relationships/notesMaster" Target="/ppt/notesMasters/notesMaster1.xml" Id="R3f13d04631a5462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8aa17e19f0342a5" /><Relationship Type="http://schemas.openxmlformats.org/officeDocument/2006/relationships/notesMaster" Target="/ppt/notesMasters/notesMaster1.xml" Id="R9413f3dfea2f4fb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91c89742e104b73" /><Relationship Type="http://schemas.openxmlformats.org/officeDocument/2006/relationships/notesMaster" Target="/ppt/notesMasters/notesMaster1.xml" Id="R519b2c39fba1428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ebba6f49dde42ad" /><Relationship Type="http://schemas.openxmlformats.org/officeDocument/2006/relationships/notesMaster" Target="/ppt/notesMasters/notesMaster1.xml" Id="R293c33b3aa1645f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725729381654b49" /><Relationship Type="http://schemas.openxmlformats.org/officeDocument/2006/relationships/notesMaster" Target="/ppt/notesMasters/notesMaster1.xml" Id="R2c1a2b51e5ab466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a3d8c3dc0fc4410" /><Relationship Type="http://schemas.openxmlformats.org/officeDocument/2006/relationships/notesMaster" Target="/ppt/notesMasters/notesMaster1.xml" Id="R02a883120ad54cc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607eb7ff7d044a3" /><Relationship Type="http://schemas.openxmlformats.org/officeDocument/2006/relationships/notesMaster" Target="/ppt/notesMasters/notesMaster1.xml" Id="R5df960b18df34d2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a6f02d278424925" /><Relationship Type="http://schemas.openxmlformats.org/officeDocument/2006/relationships/notesMaster" Target="/ppt/notesMasters/notesMaster1.xml" Id="Rce72be807f9144c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171883b85ad4e7b" /><Relationship Type="http://schemas.openxmlformats.org/officeDocument/2006/relationships/notesMaster" Target="/ppt/notesMasters/notesMaster1.xml" Id="R2a8ab6f10e78498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fc290ea56ba41c0" /><Relationship Type="http://schemas.openxmlformats.org/officeDocument/2006/relationships/notesMaster" Target="/ppt/notesMasters/notesMaster1.xml" Id="R68c48edef88d46a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545d7002cf142e8" /><Relationship Type="http://schemas.openxmlformats.org/officeDocument/2006/relationships/notesMaster" Target="/ppt/notesMasters/notesMaster1.xml" Id="R473de8c222a9470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f421925769e4248" /><Relationship Type="http://schemas.openxmlformats.org/officeDocument/2006/relationships/notesMaster" Target="/ppt/notesMasters/notesMaster1.xml" Id="Rf1498a97b0b64e5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M01. Module SHOW.</a:t>
            </a:r>
          </a:p>
          <a:p xmlns:a="http://schemas.openxmlformats.org/drawingml/2006/main">
            <a:r>
              <a:t>Cue: What have you made?.</a:t>
            </a:r>
          </a:p>
          <a:p xmlns:a="http://schemas.openxmlformats.org/drawingml/2006/main">
            <a:r>
              <a:t>Plain explanation: Begin with a product result, then ask: who has tried AI, used it where an error mattered, or made something another person could use? Take two responses.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https://amitpatnaik.com/</a:t>
            </a:r>
          </a:p>
          <a:p xmlns:a="http://schemas.openxmlformats.org/drawingml/2006/main">
            <a:r>
              <a:t>Navigation: next MAP;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MAP. Module NAVIGATION.</a:t>
            </a:r>
          </a:p>
          <a:p xmlns:a="http://schemas.openxmlformats.org/drawingml/2006/main">
            <a:r>
              <a:t>Cue: Choose the next question.</a:t>
            </a:r>
          </a:p>
          <a:p xmlns:a="http://schemas.openxmlformats.org/drawingml/2006/main">
            <a:r>
              <a:t>Plain explanation: Use this chapter map to move with the room. The first route is M01–M18; deeper explanations follow after the close.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M02;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M02. Module SHOW.</a:t>
            </a:r>
          </a:p>
          <a:p xmlns:a="http://schemas.openxmlformats.org/drawingml/2006/main">
            <a:r>
              <a:t>Cue: Communications. Then building..</a:t>
            </a:r>
          </a:p>
          <a:p xmlns:a="http://schemas.openxmlformats.org/drawingml/2006/main">
            <a:r>
              <a:t>Plain explanation: Describe the route in your own words. The important change is applying domain knowledge and editorial judgement to software. Exact qualifications and dates are deliberately absent.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M03;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M03. Module SHOW.</a:t>
            </a:r>
          </a:p>
          <a:p xmlns:a="http://schemas.openxmlformats.org/drawingml/2006/main">
            <a:r>
              <a:t>Cue: A problem at my desk.</a:t>
            </a:r>
          </a:p>
          <a:p xmlns:a="http://schemas.openxmlformats.org/drawingml/2006/main">
            <a:r>
              <a:t>Plain explanation: Describe the desk problem and the behaviour you wanted. The visual is Peeku’s public promotional Mac preview, not a live application capture. For any lock behaviour, use a recording rather than the presenting Mac. Avoid unsupported dates or time-to-build claims.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https://peeku.app/assets/storefront/mac-01-desk-health-score.png</a:t>
            </a:r>
          </a:p>
          <a:p xmlns:a="http://schemas.openxmlformats.org/drawingml/2006/main">
            <a:r>
              <a:t>Navigation: next M04;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M04. Module SHOW.</a:t>
            </a:r>
          </a:p>
          <a:p xmlns:a="http://schemas.openxmlformats.org/drawingml/2006/main">
            <a:r>
              <a:t>Cue: A question in my own field.</a:t>
            </a:r>
          </a:p>
          <a:p xmlns:a="http://schemas.openxmlformats.org/drawingml/2006/main">
            <a:r>
              <a:t>Plain explanation: Briefly connect field knowledge, the user question and source-linked information. The website capture shows an already selected car from browser state; it is not fresh compatibility evidence. This is an independent product example. Do not imply ministry, manufacturer or oil-company endorsement.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https://fuelsaathi.com/</a:t>
            </a:r>
          </a:p>
          <a:p xmlns:a="http://schemas.openxmlformats.org/drawingml/2006/main">
            <a:r>
              <a:t>Navigation: next M05;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M05. Module SHOW.</a:t>
            </a:r>
          </a:p>
          <a:p xmlns:a="http://schemas.openxmlformats.org/drawingml/2006/main">
            <a:r>
              <a:t>Cue: What you see / what made it work.</a:t>
            </a:r>
          </a:p>
          <a:p xmlns:a="http://schemas.openxmlformats.org/drawingml/2006/main">
            <a:r>
              <a:t>Plain explanation: The Prestige is an analogy for revealing the work behind a result. The lesson is the method. Do not imply that concealment or deception is part of good practice. This original diagram avoids a film asset with unclear redistribution rights.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M06;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M06. Module EXPLAIN.</a:t>
            </a:r>
          </a:p>
          <a:p xmlns:a="http://schemas.openxmlformats.org/drawingml/2006/main">
            <a:r>
              <a:t>Cue: Language carries knowledge.</a:t>
            </a:r>
          </a:p>
          <a:p xmlns:a="http://schemas.openxmlformats.org/drawingml/2006/main">
            <a:r>
              <a:t>Plain explanation: Offer this as Amit’s perspective: language carries reasoning, procedures and disagreement across generations. A model can learn broadly useful patterns from it. Written material does not capture all physical, social or tacit skill.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https://arxiv.org/abs/2005.14165</a:t>
            </a:r>
          </a:p>
          <a:p xmlns:a="http://schemas.openxmlformats.org/drawingml/2006/main">
            <a:r>
              <a:t>Navigation: next M07;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M07. Module EXPLAIN.</a:t>
            </a:r>
          </a:p>
          <a:p xmlns:a="http://schemas.openxmlformats.org/drawingml/2006/main">
            <a:r>
              <a:t>Cue: One piece, then the next.</a:t>
            </a:r>
          </a:p>
          <a:p xmlns:a="http://schemas.openxmlformats.org/drawingml/2006/main">
            <a:r>
              <a:t>Plain explanation: A typical autoregressive language model estimates a next token from available context, outputs it and repeats. The alternatives shown are illustrations, not measured probabilities. A token may be a fragment or punctuation, not a full word.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https://arxiv.org/abs/2005.14165</a:t>
            </a:r>
          </a:p>
          <a:p xmlns:a="http://schemas.openxmlformats.org/drawingml/2006/main">
            <a:r>
              <a:t>Navigation: next M08;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M08. Module EXPLAIN.</a:t>
            </a:r>
          </a:p>
          <a:p xmlns:a="http://schemas.openxmlformats.org/drawingml/2006/main">
            <a:r>
              <a:t>Cue: Practice / today’s task / saved notes.</a:t>
            </a:r>
          </a:p>
          <a:p xmlns:a="http://schemas.openxmlformats.org/drawingml/2006/main">
            <a:r>
              <a:t>Plain explanation: Explain training as changing numerical settings, inference as applying the trained model, and memory as stored information that may be retrieved. A chat response alone is not proof the base model permanently changed. Stored does not mean currently in context.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https://arxiv.org/abs/2203.02155</a:t>
            </a:r>
          </a:p>
          <a:p xmlns:a="http://schemas.openxmlformats.org/drawingml/2006/main">
            <a:r>
              <a:t>Navigation: next M09;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M09. Module WORKSPACE.</a:t>
            </a:r>
          </a:p>
          <a:p xmlns:a="http://schemas.openxmlformats.org/drawingml/2006/main">
            <a:r>
              <a:t>Cue: My rules. My project records..</a:t>
            </a:r>
          </a:p>
          <a:p xmlns:a="http://schemas.openxmlformats.org/drawingml/2006/main">
            <a:r>
              <a:t>Plain explanation: Describe why repeated background, lost corrections and wrong voices led to an organised workspace. Present the components at a high level only; do not expose private Brain paths, records, credentials or health data.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M10;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M10. Module WORKSPACE.</a:t>
            </a:r>
          </a:p>
          <a:p xmlns:a="http://schemas.openxmlformats.org/drawingml/2006/main">
            <a:r>
              <a:t>Cue: Read is not send.</a:t>
            </a:r>
          </a:p>
          <a:p xmlns:a="http://schemas.openxmlformats.org/drawingml/2006/main">
            <a:r>
              <a:t>Plain explanation: MCP is a defined way for systems to expose tools and information. Having a connection does not mean blanket permission. Separate reading, writing and outward actions. An approval boundary must be real.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https://modelcontextprotocol.io/docs/getting-started/intro</a:t>
            </a:r>
          </a:p>
          <a:p xmlns:a="http://schemas.openxmlformats.org/drawingml/2006/main">
            <a:r>
              <a:t>Navigation: next M11;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M11. Module WORKSPACE.</a:t>
            </a:r>
          </a:p>
          <a:p xmlns:a="http://schemas.openxmlformats.org/drawingml/2006/main">
            <a:r>
              <a:t>Cue: Same question, different setup?.</a:t>
            </a:r>
          </a:p>
          <a:p xmlns:a="http://schemas.openxmlformats.org/drawingml/2006/main">
            <a:r>
              <a:t>Plain explanation: These are ways work can be arranged, not claims that every product runs the same model. A chat gives answers; a connected workspace retrieves records; a coding agent edits and checks files; a specialised service can return a narrow decision. They overlap.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M12;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M12. Module EXPLAIN.</a:t>
            </a:r>
          </a:p>
          <a:p xmlns:a="http://schemas.openxmlformats.org/drawingml/2006/main">
            <a:r>
              <a:t>Cue: Write an answer / score the options.</a:t>
            </a:r>
          </a:p>
          <a:p xmlns:a="http://schemas.openxmlformats.org/drawingml/2006/main">
            <a:r>
              <a:t>Plain explanation: TypeSafe introduced Jev in September 2026 as a System One Model for constrained decisions. This synthetic example distinguishes composing a response from selecting or scoring defined options. Language models can also classify. No Jev run is claimed.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https://typesafe.ai/blog/introducing-system-one-models-and-jev</a:t>
            </a:r>
          </a:p>
          <a:p xmlns:a="http://schemas.openxmlformats.org/drawingml/2006/main">
            <a:r>
              <a:t>Navigation: next M13;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M13. Module WORKSPACE.</a:t>
            </a:r>
          </a:p>
          <a:p xmlns:a="http://schemas.openxmlformats.org/drawingml/2006/main">
            <a:r>
              <a:t>Cue: Would I actually say this?.</a:t>
            </a:r>
          </a:p>
          <a:p xmlns:a="http://schemas.openxmlformats.org/drawingml/2006/main">
            <a:r>
              <a:t>Plain explanation: The two short lines are synthetic teaching examples. Add the actual audience, purpose, factual ledger and a short personal voice note to the brief. Ask what changed. No fake anecdote or detector evasion.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M14;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M14. Module BUILD.</a:t>
            </a:r>
          </a:p>
          <a:p xmlns:a="http://schemas.openxmlformats.org/drawingml/2006/main">
            <a:r>
              <a:t>Cue: Describe. Build. Check..</a:t>
            </a:r>
          </a:p>
          <a:p xmlns:a="http://schemas.openxmlformats.org/drawingml/2006/main">
            <a:r>
              <a:t>Plain explanation: Walk through one project journey. The existence of a file does not prove it works; an executed check does not prove it is published. Discuss where human review belongs.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M15;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M15. Module BUILD.</a:t>
            </a:r>
          </a:p>
          <a:p xmlns:a="http://schemas.openxmlformats.org/drawingml/2006/main">
            <a:r>
              <a:t>Cue: What breaks next?.</a:t>
            </a:r>
          </a:p>
          <a:p xmlns:a="http://schemas.openxmlformats.org/drawingml/2006/main">
            <a:r>
              <a:t>Plain explanation: Use a genuine example of a bug or a release note if available during the live session. This slide uses a generic process because no specific revision record has been verified. No overnight-success claim.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M16;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M16. Module TRY.</a:t>
            </a:r>
          </a:p>
          <a:p xmlns:a="http://schemas.openxmlformats.org/drawingml/2006/main">
            <a:r>
              <a:t>Cue: For whom? What result? How will we check?.</a:t>
            </a:r>
          </a:p>
          <a:p xmlns:a="http://schemas.openxmlformats.org/drawingml/2006/main">
            <a:r>
              <a:t>Plain explanation: Collect four or five ideas and choose one public or synthetic problem. Define the input, output, success check and approval boundary. Show one bounded attempt, one check and a revision.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M17;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M17. Module TRY.</a:t>
            </a:r>
          </a:p>
          <a:p xmlns:a="http://schemas.openxmlformats.org/drawingml/2006/main">
            <a:r>
              <a:t>Cue: A small first experiment.</a:t>
            </a:r>
          </a:p>
          <a:p xmlns:a="http://schemas.openxmlformats.org/drawingml/2006/main">
            <a:r>
              <a:t>Plain explanation: Start with a familiar task where the participant can judge quality. Progress to personal records and then narrow tools only when the use case demands them. Do not lead with subscription shopping.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M18;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M18. Module TRY.</a:t>
            </a:r>
          </a:p>
          <a:p xmlns:a="http://schemas.openxmlformats.org/drawingml/2006/main">
            <a:r>
              <a:t>Cue: Examples and contact.</a:t>
            </a:r>
          </a:p>
          <a:p xmlns:a="http://schemas.openxmlformats.org/drawingml/2006/main">
            <a:r>
              <a:t>Plain explanation: Leave this screen visible for final questions. The QR encodes the displayed learning-site address. The site must be made public and checked from a signed-out browser before the audience receives it. The homepage remains a secondary path for examples and contact.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https://amitpatnaik.com/learn/ ; https://amitpatnaik.com/</a:t>
            </a:r>
          </a:p>
          <a:p xmlns:a="http://schemas.openxmlformats.org/drawingml/2006/main">
            <a:r>
              <a:t>Navigation: next M19;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M19. Module DEEPER.</a:t>
            </a:r>
          </a:p>
          <a:p xmlns:a="http://schemas.openxmlformats.org/drawingml/2006/main">
            <a:r>
              <a:t>Cue: Which earlier pieces help?.</a:t>
            </a:r>
          </a:p>
          <a:p xmlns:a="http://schemas.openxmlformats.org/drawingml/2006/main">
            <a:r>
              <a:t>Plain explanation: The connection from “it” to “phone” is only a teaching aid. Transformer attention computes weighted combinations so information from positions can interact. This is not a measured attention map or a theory of consciousness.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https://arxiv.org/abs/1706.03762</a:t>
            </a:r>
          </a:p>
          <a:p xmlns:a="http://schemas.openxmlformats.org/drawingml/2006/main">
            <a:r>
              <a:t>Navigation: next M20;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M20. Module DEEPER.</a:t>
            </a:r>
          </a:p>
          <a:p xmlns:a="http://schemas.openxmlformats.org/drawingml/2006/main">
            <a:r>
              <a:t>Cue: Pretraining / post-training.</a:t>
            </a:r>
          </a:p>
          <a:p xmlns:a="http://schemas.openxmlformats.org/drawingml/2006/main">
            <a:r>
              <a:t>Plain explanation: Pretraining fits broad patterns. Post-training uses demonstrations, preferences or reward signals to adapt behaviour. These describe stages of a model pipeline, not competing products.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https://arxiv.org/abs/2203.02155</a:t>
            </a:r>
          </a:p>
          <a:p xmlns:a="http://schemas.openxmlformats.org/drawingml/2006/main">
            <a:r>
              <a:t>Navigation: next M22;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M22. Module DEEPER.</a:t>
            </a:r>
          </a:p>
          <a:p xmlns:a="http://schemas.openxmlformats.org/drawingml/2006/main">
            <a:r>
              <a:t>Cue: Today’s context / saved memory.</a:t>
            </a:r>
          </a:p>
          <a:p xmlns:a="http://schemas.openxmlformats.org/drawingml/2006/main">
            <a:r>
              <a:t>Plain explanation: Context is available for the present task. A stored record may be selected and brought in. Ask what was actually retrieved; an old preference may be wrong.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M23;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M23. Module DEEPER.</a:t>
            </a:r>
          </a:p>
          <a:p xmlns:a="http://schemas.openxmlformats.org/drawingml/2006/main">
            <a:r>
              <a:t>Cue: What changed in the input?.</a:t>
            </a:r>
          </a:p>
          <a:p xmlns:a="http://schemas.openxmlformats.org/drawingml/2006/main">
            <a:r>
              <a:t>Plain explanation: Synthetic controlled teaching example. Keep model and factual question constant and vary the supplied context. Do not describe the outputs as a benchmark or claim measured superiority.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M25;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M25. Module DEEPER.</a:t>
            </a:r>
          </a:p>
          <a:p xmlns:a="http://schemas.openxmlformats.org/drawingml/2006/main">
            <a:r>
              <a:t>Cue: Task. Tool. Observation. Next step..</a:t>
            </a:r>
          </a:p>
          <a:p xmlns:a="http://schemas.openxmlformats.org/drawingml/2006/main">
            <a:r>
              <a:t>Plain explanation: The agent iterates from a task to a tool observation and decides what to do next. When action is outward or irreversible, there is a real approval boundary. The observation must reflect what the tool returned.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M29;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M29. Module DEEPER.</a:t>
            </a:r>
          </a:p>
          <a:p xmlns:a="http://schemas.openxmlformats.org/drawingml/2006/main">
            <a:r>
              <a:t>Cue: Preview before public.</a:t>
            </a:r>
          </a:p>
          <a:p xmlns:a="http://schemas.openxmlformats.org/drawingml/2006/main">
            <a:r>
              <a:t>Plain explanation: A repository holds project history; a preview lets people inspect a change; deployment creates a public version; a domain points visitors to it. A preview is not proof that a public version is live.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M31;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M31. Module DEEPER.</a:t>
            </a:r>
          </a:p>
          <a:p xmlns:a="http://schemas.openxmlformats.org/drawingml/2006/main">
            <a:r>
              <a:t>Cue: Keep history and review a change.</a:t>
            </a:r>
          </a:p>
          <a:p xmlns:a="http://schemas.openxmlformats.org/drawingml/2006/main">
            <a:r>
              <a:t>Plain explanation: A commit records a state; a branch isolates work; a pull request proposes a change for review. A fork is a separate copy under another owner. Use the terms precisely.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https://docs.github.com/en/get-started/using-github/github-flow</a:t>
            </a:r>
          </a:p>
          <a:p xmlns:a="http://schemas.openxmlformats.org/drawingml/2006/main">
            <a:r>
              <a:t>Navigation: next M38;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ID M38. Module DEEPER.</a:t>
            </a:r>
          </a:p>
          <a:p xmlns:a="http://schemas.openxmlformats.org/drawingml/2006/main">
            <a:r>
              <a:t>Cue: What will change? Who decides?.</a:t>
            </a:r>
          </a:p>
          <a:p xmlns:a="http://schemas.openxmlformats.org/drawingml/2006/main">
            <a:r>
              <a:t>Plain explanation: Use this when the group asks about privacy, errors or reliability. The exact records, authority and confirmation matter more than a generic claim of safety.</a:t>
            </a:r>
          </a:p>
          <a:p xmlns:a="http://schemas.openxmlformats.org/drawingml/2006/main">
            <a:r>
              <a:t>Ask: Where has this appeared in your own work?</a:t>
            </a:r>
          </a:p>
          <a:p xmlns:a="http://schemas.openxmlformats.org/drawingml/2006/main">
            <a:r>
              <a:t>Source/limitation: Amit’s account or conceptual teaching diagram; verify any live example before claiming it occurred.</a:t>
            </a:r>
          </a:p>
          <a:p xmlns:a="http://schemas.openxmlformats.org/drawingml/2006/main">
            <a:r>
              <a:t>Navigation: next close; skip to M18. Pilot: core M01–M18; reserve follows M18. A 45–60 minute route can skip M08 and M12, and close at M18. Preserve the clinic.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9183009d0641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6f8b3dc8114305" /><Relationship Type="http://schemas.openxmlformats.org/officeDocument/2006/relationships/slideLayout" Target="/ppt/slideLayouts/slideLayout1.xml" Id="R2d9a01707e3147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9a01707e3147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970e88b14b4c50" /><Relationship Type="http://schemas.openxmlformats.org/officeDocument/2006/relationships/slide" Target="slide2.xml" Id="Rdbce1486a7ba4abd" /><Relationship Type="http://schemas.openxmlformats.org/officeDocument/2006/relationships/notesSlide" Target="/ppt/notesSlides/notesSlide1.xml" Id="R20f0c5f6ebc34d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5ea9c569294244" /><Relationship Type="http://schemas.openxmlformats.org/officeDocument/2006/relationships/slide" Target="slide2.xml" Id="R1caf2d84241747ab" /><Relationship Type="http://schemas.openxmlformats.org/officeDocument/2006/relationships/slide" Target="slide19.xml" Id="R9fa09f1316e04599" /><Relationship Type="http://schemas.openxmlformats.org/officeDocument/2006/relationships/slide" Target="slide4.xml" Id="Rf2b1b76a02084dd9" /><Relationship Type="http://schemas.openxmlformats.org/officeDocument/2006/relationships/slide" Target="slide10.xml" Id="R03e1189da4c747b3" /><Relationship Type="http://schemas.openxmlformats.org/officeDocument/2006/relationships/slide" Target="slide15.xml" Id="R6235efbc79694292" /><Relationship Type="http://schemas.openxmlformats.org/officeDocument/2006/relationships/slide" Target="slide20.xml" Id="R92adf2cff6c74cfe" /><Relationship Type="http://schemas.openxmlformats.org/officeDocument/2006/relationships/notesSlide" Target="/ppt/notesSlides/notesSlide2.xml" Id="Rbea8d12b492440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80f03361a643a8" /><Relationship Type="http://schemas.openxmlformats.org/officeDocument/2006/relationships/slide" Target="slide2.xml" Id="R862c6b873b364b38" /><Relationship Type="http://schemas.openxmlformats.org/officeDocument/2006/relationships/slide" Target="slide19.xml" Id="R34fd2ae26f4241c0" /><Relationship Type="http://schemas.openxmlformats.org/officeDocument/2006/relationships/notesSlide" Target="/ppt/notesSlides/notesSlide3.xml" Id="R6ab6d8271eea4d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8dc1489bbf48d1" /><Relationship Type="http://schemas.openxmlformats.org/officeDocument/2006/relationships/slide" Target="slide2.xml" Id="R66a2300e62584383" /><Relationship Type="http://schemas.openxmlformats.org/officeDocument/2006/relationships/slide" Target="slide19.xml" Id="R1d69111e91df42db" /><Relationship Type="http://schemas.openxmlformats.org/officeDocument/2006/relationships/image" Target="/ppt/media/image.jpeg" Id="R28cf796745a142bd" /><Relationship Type="http://schemas.openxmlformats.org/officeDocument/2006/relationships/notesSlide" Target="/ppt/notesSlides/notesSlide4.xml" Id="R86b457145f5948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398da8dd7c4354" /><Relationship Type="http://schemas.openxmlformats.org/officeDocument/2006/relationships/slide" Target="slide2.xml" Id="Rcb414f972d81484d" /><Relationship Type="http://schemas.openxmlformats.org/officeDocument/2006/relationships/slide" Target="slide19.xml" Id="R5538130049b7458e" /><Relationship Type="http://schemas.openxmlformats.org/officeDocument/2006/relationships/image" Target="/ppt/media/image2.jpeg" Id="Rcaf3e0466b534659" /><Relationship Type="http://schemas.openxmlformats.org/officeDocument/2006/relationships/notesSlide" Target="/ppt/notesSlides/notesSlide5.xml" Id="R2b8cd2f19c4d46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1bd9e6c7e4c09" /><Relationship Type="http://schemas.openxmlformats.org/officeDocument/2006/relationships/slide" Target="slide2.xml" Id="Re902d7bdc47e4927" /><Relationship Type="http://schemas.openxmlformats.org/officeDocument/2006/relationships/slide" Target="slide19.xml" Id="R3399bb1b720e4a04" /><Relationship Type="http://schemas.openxmlformats.org/officeDocument/2006/relationships/notesSlide" Target="/ppt/notesSlides/notesSlide6.xml" Id="R248afe83b3d245c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ba2c639dae408e" /><Relationship Type="http://schemas.openxmlformats.org/officeDocument/2006/relationships/slide" Target="slide2.xml" Id="Rc69ae97fc36e4730" /><Relationship Type="http://schemas.openxmlformats.org/officeDocument/2006/relationships/slide" Target="slide19.xml" Id="Rd43990d9b8c64749" /><Relationship Type="http://schemas.openxmlformats.org/officeDocument/2006/relationships/notesSlide" Target="/ppt/notesSlides/notesSlide7.xml" Id="Rc3377ff421d449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40361fb5a94697" /><Relationship Type="http://schemas.openxmlformats.org/officeDocument/2006/relationships/slide" Target="slide2.xml" Id="R472e998fe9974e42" /><Relationship Type="http://schemas.openxmlformats.org/officeDocument/2006/relationships/slide" Target="slide19.xml" Id="Rb7470dc5f495465d" /><Relationship Type="http://schemas.openxmlformats.org/officeDocument/2006/relationships/notesSlide" Target="/ppt/notesSlides/notesSlide8.xml" Id="R83f71b840a15463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ebd36eaba34368" /><Relationship Type="http://schemas.openxmlformats.org/officeDocument/2006/relationships/slide" Target="slide2.xml" Id="Re14347197bc94f0e" /><Relationship Type="http://schemas.openxmlformats.org/officeDocument/2006/relationships/slide" Target="slide19.xml" Id="R4e4912e3b0eb4555" /><Relationship Type="http://schemas.openxmlformats.org/officeDocument/2006/relationships/notesSlide" Target="/ppt/notesSlides/notesSlide9.xml" Id="R593d446a54be4f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fb827cd846461d" /><Relationship Type="http://schemas.openxmlformats.org/officeDocument/2006/relationships/slide" Target="slide2.xml" Id="R60dc302191d34481" /><Relationship Type="http://schemas.openxmlformats.org/officeDocument/2006/relationships/slide" Target="slide19.xml" Id="R30ac720e2472470d" /><Relationship Type="http://schemas.openxmlformats.org/officeDocument/2006/relationships/notesSlide" Target="/ppt/notesSlides/notesSlide10.xml" Id="R2ee3587af97343e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4e38fd22a4054" /><Relationship Type="http://schemas.openxmlformats.org/officeDocument/2006/relationships/slide" Target="slide2.xml" Id="R33ddd0f1fd4f4a1a" /><Relationship Type="http://schemas.openxmlformats.org/officeDocument/2006/relationships/slide" Target="slide19.xml" Id="R04869aab1c26458c" /><Relationship Type="http://schemas.openxmlformats.org/officeDocument/2006/relationships/notesSlide" Target="/ppt/notesSlides/notesSlide11.xml" Id="R2388bef785144c3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8ce79cfad3495e" /><Relationship Type="http://schemas.openxmlformats.org/officeDocument/2006/relationships/slide" Target="slide2.xml" Id="R6ae50da4e5c34e11" /><Relationship Type="http://schemas.openxmlformats.org/officeDocument/2006/relationships/slide" Target="slide19.xml" Id="Rd5c27c0b9d1145ce" /><Relationship Type="http://schemas.openxmlformats.org/officeDocument/2006/relationships/notesSlide" Target="/ppt/notesSlides/notesSlide12.xml" Id="R0c26346a0cd64f4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1eb10759e34262" /><Relationship Type="http://schemas.openxmlformats.org/officeDocument/2006/relationships/slide" Target="slide2.xml" Id="R0f379ba20be64c1c" /><Relationship Type="http://schemas.openxmlformats.org/officeDocument/2006/relationships/slide" Target="slide19.xml" Id="Rb49ce88e27f14f2d" /><Relationship Type="http://schemas.openxmlformats.org/officeDocument/2006/relationships/notesSlide" Target="/ppt/notesSlides/notesSlide13.xml" Id="R72f364faa32b4bf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dd42b488e47e6" /><Relationship Type="http://schemas.openxmlformats.org/officeDocument/2006/relationships/slide" Target="slide2.xml" Id="R9502149249ca48d5" /><Relationship Type="http://schemas.openxmlformats.org/officeDocument/2006/relationships/slide" Target="slide19.xml" Id="R6b7774a4b6374db9" /><Relationship Type="http://schemas.openxmlformats.org/officeDocument/2006/relationships/notesSlide" Target="/ppt/notesSlides/notesSlide14.xml" Id="Rdfe31c14f50f4a9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9a695a3ea24edb" /><Relationship Type="http://schemas.openxmlformats.org/officeDocument/2006/relationships/slide" Target="slide2.xml" Id="R8a1572178b334656" /><Relationship Type="http://schemas.openxmlformats.org/officeDocument/2006/relationships/slide" Target="slide19.xml" Id="R4a08c6d750d24230" /><Relationship Type="http://schemas.openxmlformats.org/officeDocument/2006/relationships/notesSlide" Target="/ppt/notesSlides/notesSlide15.xml" Id="R47bb2c4377a1430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50ee2f40c84d56" /><Relationship Type="http://schemas.openxmlformats.org/officeDocument/2006/relationships/slide" Target="slide2.xml" Id="Rd4effc3eaecb4f05" /><Relationship Type="http://schemas.openxmlformats.org/officeDocument/2006/relationships/slide" Target="slide19.xml" Id="Rbd3128d0660242c6" /><Relationship Type="http://schemas.openxmlformats.org/officeDocument/2006/relationships/notesSlide" Target="/ppt/notesSlides/notesSlide16.xml" Id="R35a43c429ac340b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5d8f24bac84c38" /><Relationship Type="http://schemas.openxmlformats.org/officeDocument/2006/relationships/slide" Target="slide2.xml" Id="R347ccb9ba7b34572" /><Relationship Type="http://schemas.openxmlformats.org/officeDocument/2006/relationships/slide" Target="slide19.xml" Id="Rade4762ae14a44f7" /><Relationship Type="http://schemas.openxmlformats.org/officeDocument/2006/relationships/notesSlide" Target="/ppt/notesSlides/notesSlide17.xml" Id="R65f88c1534684a6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c650cbaf7b41b2" /><Relationship Type="http://schemas.openxmlformats.org/officeDocument/2006/relationships/slide" Target="slide2.xml" Id="Rac107fde11454d4f" /><Relationship Type="http://schemas.openxmlformats.org/officeDocument/2006/relationships/slide" Target="slide19.xml" Id="Rab40811085924b75" /><Relationship Type="http://schemas.openxmlformats.org/officeDocument/2006/relationships/notesSlide" Target="/ppt/notesSlides/notesSlide18.xml" Id="R802e6aece03a489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02019826af452a" /><Relationship Type="http://schemas.openxmlformats.org/officeDocument/2006/relationships/slide" Target="slide2.xml" Id="R18e3a29d97634a73" /><Relationship Type="http://schemas.openxmlformats.org/officeDocument/2006/relationships/slide" Target="slide19.xml" Id="Rc5a3e78e53334347" /><Relationship Type="http://schemas.openxmlformats.org/officeDocument/2006/relationships/hyperlink" Target="https://amitpatnaik.com/learn/" TargetMode="External" Id="Rd05834ef55424cf8" /><Relationship Type="http://schemas.openxmlformats.org/officeDocument/2006/relationships/hyperlink" Target="https://amitpatnaik.com/" TargetMode="External" Id="Ra9e109541ddd4f4b" /><Relationship Type="http://schemas.openxmlformats.org/officeDocument/2006/relationships/image" Target="/ppt/media/image.png" Id="R243ccb6ca45844be" /><Relationship Type="http://schemas.openxmlformats.org/officeDocument/2006/relationships/notesSlide" Target="/ppt/notesSlides/notesSlide19.xml" Id="R89072bc2184d4ca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af8caec4a94a0b" /><Relationship Type="http://schemas.openxmlformats.org/officeDocument/2006/relationships/slide" Target="slide2.xml" Id="Rb605ae64843a4263" /><Relationship Type="http://schemas.openxmlformats.org/officeDocument/2006/relationships/slide" Target="slide19.xml" Id="R24a63051c65b4503" /><Relationship Type="http://schemas.openxmlformats.org/officeDocument/2006/relationships/notesSlide" Target="/ppt/notesSlides/notesSlide20.xml" Id="Ra6af24c8660841b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1f78637e03411c" /><Relationship Type="http://schemas.openxmlformats.org/officeDocument/2006/relationships/slide" Target="slide2.xml" Id="R78fb64bebacf4ac6" /><Relationship Type="http://schemas.openxmlformats.org/officeDocument/2006/relationships/slide" Target="slide19.xml" Id="Rec0c5b6511d1490d" /><Relationship Type="http://schemas.openxmlformats.org/officeDocument/2006/relationships/notesSlide" Target="/ppt/notesSlides/notesSlide21.xml" Id="Rab10eb7e230a4a9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78bea569e6422b" /><Relationship Type="http://schemas.openxmlformats.org/officeDocument/2006/relationships/slide" Target="slide2.xml" Id="R9400d0eb54414de0" /><Relationship Type="http://schemas.openxmlformats.org/officeDocument/2006/relationships/slide" Target="slide19.xml" Id="Ra9af88bcd94f4bf4" /><Relationship Type="http://schemas.openxmlformats.org/officeDocument/2006/relationships/notesSlide" Target="/ppt/notesSlides/notesSlide22.xml" Id="Rdc18fb9a24ad4a8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eec9a28d7f4f00" /><Relationship Type="http://schemas.openxmlformats.org/officeDocument/2006/relationships/slide" Target="slide2.xml" Id="Rca73d27155224127" /><Relationship Type="http://schemas.openxmlformats.org/officeDocument/2006/relationships/slide" Target="slide19.xml" Id="R8100829f42e84cb9" /><Relationship Type="http://schemas.openxmlformats.org/officeDocument/2006/relationships/notesSlide" Target="/ppt/notesSlides/notesSlide23.xml" Id="Rf60784a08d4545d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4453f774074207" /><Relationship Type="http://schemas.openxmlformats.org/officeDocument/2006/relationships/slide" Target="slide2.xml" Id="Rd97c704cab134392" /><Relationship Type="http://schemas.openxmlformats.org/officeDocument/2006/relationships/slide" Target="slide19.xml" Id="Rf43cbbe6465f4568" /><Relationship Type="http://schemas.openxmlformats.org/officeDocument/2006/relationships/notesSlide" Target="/ppt/notesSlides/notesSlide24.xml" Id="Rc69f70daa02b49c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ebed30cc1b4e49" /><Relationship Type="http://schemas.openxmlformats.org/officeDocument/2006/relationships/slide" Target="slide2.xml" Id="Rc4db05987d334c26" /><Relationship Type="http://schemas.openxmlformats.org/officeDocument/2006/relationships/slide" Target="slide19.xml" Id="Rb0cec343b01f47e8" /><Relationship Type="http://schemas.openxmlformats.org/officeDocument/2006/relationships/notesSlide" Target="/ppt/notesSlides/notesSlide25.xml" Id="R6d65720f871f495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df79ac7be4094" /><Relationship Type="http://schemas.openxmlformats.org/officeDocument/2006/relationships/slide" Target="slide2.xml" Id="R450e5e894b114a79" /><Relationship Type="http://schemas.openxmlformats.org/officeDocument/2006/relationships/slide" Target="slide19.xml" Id="R51119d1c3c71476e" /><Relationship Type="http://schemas.openxmlformats.org/officeDocument/2006/relationships/notesSlide" Target="/ppt/notesSlides/notesSlide26.xml" Id="R2119f287fc3b455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1b19c6a441477b" /><Relationship Type="http://schemas.openxmlformats.org/officeDocument/2006/relationships/slide" Target="slide2.xml" Id="Rdbf6a4a370174088" /><Relationship Type="http://schemas.openxmlformats.org/officeDocument/2006/relationships/slide" Target="slide19.xml" Id="Rd3f5d450eef7470e" /><Relationship Type="http://schemas.openxmlformats.org/officeDocument/2006/relationships/notesSlide" Target="/ppt/notesSlides/notesSlide27.xml" Id="Rcbc11266344540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1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90A55980-1843-43CF-9334-F2A65D3B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"/>
            <a:ext cx="714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879979"/>
                </a:solidFill>
                <a:latin typeface="DejaVu Sans"/>
                <a:ea typeface="DejaVu Sans"/>
                <a:cs typeface="DejaVu Sans"/>
              </a:rPr>
              <a:t>Amit Patnaik</a:t>
            </a:r>
          </a:p>
        </p:txBody>
      </p:sp>
      <p:sp>
        <p:nvSpPr>
          <p:cNvPr id="2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D5AF224A-C49D-476C-8DA2-074B213C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10382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F6F3ED"/>
                </a:solidFill>
                <a:latin typeface="DejaVu Sans"/>
                <a:ea typeface="DejaVu Sans"/>
                <a:cs typeface="DejaVu Sans"/>
              </a:rPr>
              <a:t>From asking AI</a:t>
            </a:r>
          </a:p>
          <a:p xmlns:a="http://schemas.openxmlformats.org/drawingml/2006/main">
            <a:pPr algn="l">
              <a:defRPr sz="4800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F6F3ED"/>
                </a:solidFill>
                <a:latin typeface="DejaVu Sans"/>
                <a:ea typeface="DejaVu Sans"/>
                <a:cs typeface="DejaVu Sans"/>
              </a:rPr>
              <a:t>to building with it</a:t>
            </a:r>
          </a:p>
        </p:txBody>
      </p:sp>
      <p:sp>
        <p:nvSpPr>
          <p:cNvPr id="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2067CA1-AD00-406B-9E08-30A5BDED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52950"/>
            <a:ext cx="914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879979"/>
                </a:solidFill>
                <a:latin typeface="DejaVu Sans"/>
                <a:ea typeface="DejaVu Sans"/>
                <a:cs typeface="DejaVu Sans"/>
              </a:rPr>
              <a:t>A conversation about useful work</a:t>
            </a:r>
          </a:p>
        </p:txBody>
      </p:sp>
      <p:sp>
        <p:nvSpPr>
          <p:cNvPr id="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D944CE51-D543-4EE4-A859-B0D2BC112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96000"/>
            <a:ext cx="8001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6F3ED"/>
                </a:solidFill>
                <a:latin typeface="DejaVu Sans"/>
                <a:ea typeface="DejaVu Sans"/>
                <a:cs typeface="DejaVu Sans"/>
              </a:rPr>
              <a:t>amitpatnaik.com</a:t>
            </a:r>
          </a:p>
        </p:txBody>
      </p:sp>
      <p:sp>
        <p:nvSpPr>
          <p:cNvPr id="5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D20C1F03-E4D3-42C2-8D26-394E1425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6096000"/>
            <a:ext cx="247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879979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dbce1486a7ba4abd" action="ppaction://hlinksldjump"/>
              </a:rPr>
              <a:t>Chapter map</a:t>
            </a:r>
          </a:p>
        </p:txBody>
      </p:sp>
    </p:spTree>
    <p:extLst>
      <p:ext uri="{BB962C8B-B14F-4D97-AF65-F5344CB8AC3E}">
        <p14:creationId xmlns:p14="http://schemas.microsoft.com/office/powerpoint/2010/main" val="13951337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hapter">
            <a:extLst xmlns:a="http://schemas.openxmlformats.org/drawingml/2006/main">
              <a:ext uri="{FF2B5EF4-FFF2-40B4-BE49-F238E27FC236}">
                <a16:creationId xmlns:a16="http://schemas.microsoft.com/office/drawing/2014/main" id="{7AAEEA44-548C-4647-9810-24F1277DC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Navigation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16F6392F-9268-4F9B-9C0C-72FD9797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MAP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47FE7E5-61E4-4DEC-8CFC-8DDCB9418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 visual route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27BB458-4747-474D-A884-33BD4CFDA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2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F4B4BA3A-7BAC-41E2-939A-0A1EC049E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1caf2d84241747ab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01F35677-218E-4F4A-97DD-946D3B24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9fa09f1316e04599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11FEE53F-2C50-4544-B048-5B338B2F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457450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15841B1D-A171-49C4-ABC2-C05D7346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381250"/>
            <a:ext cx="8382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1C3035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f2b1b76a02084dd9" action="ppaction://hlinksldjump"/>
              </a:rPr>
              <a:t>The examples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1017A1E-E975-4811-8C92-E3F1D3DC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343275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684BA6C3-A75F-472C-9750-A711BF1A3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267075"/>
            <a:ext cx="8382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1C3035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03e1189da4c747b3" action="ppaction://hlinksldjump"/>
              </a:rPr>
              <a:t>The workspace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12BA4DBD-4581-4697-93EB-04F169C4B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229100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7F440A94-2D20-4F50-9CB9-29FD66CD5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152900"/>
            <a:ext cx="8382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1C3035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235efbc79694292" action="ppaction://hlinksldjump"/>
              </a:rPr>
              <a:t>Build and try</a:t>
            </a:r>
          </a:p>
        </p:txBody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C8F54AE7-13E2-4A0C-8407-7B8A86C6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114925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C7B6266-7643-4C11-86C1-727F16DD2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5038725"/>
            <a:ext cx="8382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1C3035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92adf2cff6c74cfe" action="ppaction://hlinksldjump"/>
              </a:rPr>
              <a:t>Go deeper</a:t>
            </a:r>
          </a:p>
        </p:txBody>
      </p:sp>
    </p:spTree>
    <p:extLst>
      <p:ext uri="{BB962C8B-B14F-4D97-AF65-F5344CB8AC3E}">
        <p14:creationId xmlns:p14="http://schemas.microsoft.com/office/powerpoint/2010/main" val="5905406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hapter">
            <a:extLst xmlns:a="http://schemas.openxmlformats.org/drawingml/2006/main">
              <a:ext uri="{FF2B5EF4-FFF2-40B4-BE49-F238E27FC236}">
                <a16:creationId xmlns:a16="http://schemas.microsoft.com/office/drawing/2014/main" id="{8887244C-9F94-4994-855E-8DBC2C22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Show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1795151F-6606-4CDE-9D28-CB55BB59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M02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FB89E92-9EEC-48BE-8402-830DE6BF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My route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4FC8392-9A3D-400C-A8EB-D71A2B20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3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5165BD37-AF1E-4E1F-BC60-4A536E552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862c6b873b364b38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930D0761-ED38-4FAE-9349-423C57F6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4fd2ae26f4241c0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8D41519E-80BA-43C6-A622-81F29306D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574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405DFC9D-8C3B-4A96-A578-B47F93558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457450"/>
            <a:ext cx="89725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Communications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B7B9C985-4F70-4724-AB23-72673B36E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099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E555E7CA-2EC1-421A-97A8-F8A6D6668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409950"/>
            <a:ext cx="89725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AI-assisted work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B0EC91F-658B-4635-AFB8-B6FDA799C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624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D2253BAD-571B-475F-97AE-3A58ECF0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362450"/>
            <a:ext cx="89725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Useful products</a:t>
            </a:r>
          </a:p>
        </p:txBody>
      </p:sp>
    </p:spTree>
    <p:extLst>
      <p:ext uri="{BB962C8B-B14F-4D97-AF65-F5344CB8AC3E}">
        <p14:creationId xmlns:p14="http://schemas.microsoft.com/office/powerpoint/2010/main" val="15634566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hapter">
            <a:extLst xmlns:a="http://schemas.openxmlformats.org/drawingml/2006/main">
              <a:ext uri="{FF2B5EF4-FFF2-40B4-BE49-F238E27FC236}">
                <a16:creationId xmlns:a16="http://schemas.microsoft.com/office/drawing/2014/main" id="{712EDCC9-7D05-4DC2-85D8-BE100E531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Show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667EB05A-A016-4F6A-A932-04C1F3A92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M03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7330B96-DF09-4E6A-A015-FE96D9C8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Peeku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C12BDAF-A0EE-40D8-83FF-0BB061DD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4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316B1613-FAC0-43A1-BFAE-3C4B0D70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6a2300e62584383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F3BA7BD5-970F-4A53-8CE5-E5FDB201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1d69111e91df42db" action="ppaction://hlinksldjump"/>
              </a:rPr>
              <a:t>Close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cf796745a142bd"/>
          <a:srcRect xmlns:a="http://schemas.openxmlformats.org/drawingml/2006/main" l="0" t="3376" r="0" b="33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43575" y="2276475"/>
            <a:ext cx="5429250" cy="3476625"/>
          </a:xfrm>
          <a:prstGeom xmlns:a="http://schemas.openxmlformats.org/drawingml/2006/main" prst="rect">
            <a:avLst/>
          </a:prstGeom>
        </p:spPr>
      </p:pic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F3953AF1-87BE-4A31-A147-0B9DBA5F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90825"/>
            <a:ext cx="45243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 Mac utility born from a familiar need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FB748487-C689-4C76-BA87-58919125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87692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Public product preview</a:t>
            </a:r>
          </a:p>
        </p:txBody>
      </p:sp>
    </p:spTree>
    <p:extLst>
      <p:ext uri="{BB962C8B-B14F-4D97-AF65-F5344CB8AC3E}">
        <p14:creationId xmlns:p14="http://schemas.microsoft.com/office/powerpoint/2010/main" val="8946241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hapter">
            <a:extLst xmlns:a="http://schemas.openxmlformats.org/drawingml/2006/main">
              <a:ext uri="{FF2B5EF4-FFF2-40B4-BE49-F238E27FC236}">
                <a16:creationId xmlns:a16="http://schemas.microsoft.com/office/drawing/2014/main" id="{11474B62-319D-4026-A713-B2399D32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Show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82188A50-55C0-43EA-A17A-76A7BC858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M04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0E1BE6B-908E-4A40-9A6C-A28990A17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FuelSaathi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225E15F-7B3F-4D75-A76D-B8B2F801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5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96E9E3D0-4090-4B83-9510-4C8E7F02B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b414f972d81484d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7D96B066-63DC-4183-9432-212E60BC6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5538130049b7458e" action="ppaction://hlinksldjump"/>
              </a:rPr>
              <a:t>Close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f3e0466b534659"/>
          <a:stretch xmlns:a="http://schemas.openxmlformats.org/drawingml/2006/main"/>
        </p:blipFill>
        <p:spPr>
          <a:xfrm xmlns:a="http://schemas.openxmlformats.org/drawingml/2006/main">
            <a:off x="5927698" y="2276475"/>
            <a:ext cx="5061005" cy="3476625"/>
          </a:xfrm>
          <a:prstGeom xmlns:a="http://schemas.openxmlformats.org/drawingml/2006/main" prst="rect">
            <a:avLst/>
          </a:prstGeom>
        </p:spPr>
      </p:pic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7115D7FB-9B12-4EA3-9910-2FF5963C6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90825"/>
            <a:ext cx="45243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 public question, with a usable way to check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F6B4B5F5-F44C-4808-AFE5-E31E113FA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87692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Public product website</a:t>
            </a:r>
          </a:p>
        </p:txBody>
      </p:sp>
    </p:spTree>
    <p:extLst>
      <p:ext uri="{BB962C8B-B14F-4D97-AF65-F5344CB8AC3E}">
        <p14:creationId xmlns:p14="http://schemas.microsoft.com/office/powerpoint/2010/main" val="16910361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21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hapter">
            <a:extLst xmlns:a="http://schemas.openxmlformats.org/drawingml/2006/main">
              <a:ext uri="{FF2B5EF4-FFF2-40B4-BE49-F238E27FC236}">
                <a16:creationId xmlns:a16="http://schemas.microsoft.com/office/drawing/2014/main" id="{56B4C167-7F88-4808-ADCA-061D42879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79979"/>
                </a:solidFill>
                <a:latin typeface="DejaVu Sans"/>
                <a:ea typeface="DejaVu Sans"/>
                <a:cs typeface="DejaVu Sans"/>
              </a:rPr>
              <a:t>Show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2902AB43-FD21-40B6-BAD0-E33544FC0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879979"/>
                </a:solidFill>
                <a:latin typeface="DejaVu Sans"/>
                <a:ea typeface="DejaVu Sans"/>
                <a:cs typeface="DejaVu Sans"/>
              </a:rPr>
              <a:t>M05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558B037-90EE-4CBE-AEC9-EFED0785F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6F3ED"/>
                </a:solidFill>
                <a:latin typeface="DejaVu Sans"/>
                <a:ea typeface="DejaVu Sans"/>
                <a:cs typeface="DejaVu Sans"/>
              </a:rPr>
              <a:t>The backstage work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C0C11F1-DA67-4B75-93F0-A7F94241E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879979"/>
                </a:solidFill>
                <a:latin typeface="DejaVu Sans"/>
                <a:ea typeface="DejaVu Sans"/>
                <a:cs typeface="DejaVu Sans"/>
              </a:rPr>
              <a:t>6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64F077E9-0D09-423C-881D-08BAF18C3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6F3E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e902d7bdc47e4927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77D8335F-1988-457B-9DA4-1E4DEEB8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6F3E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399bb1b720e4a04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344B589F-75D2-4D8B-9D20-B83C52B9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09825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879979"/>
                </a:solidFill>
                <a:latin typeface="DejaVu Sans"/>
                <a:ea typeface="DejaVu Sans"/>
                <a:cs typeface="DejaVu Sans"/>
              </a:rPr>
              <a:t>What you see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BD00C214-554E-4FCC-A33E-E790253C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009900"/>
            <a:ext cx="9906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550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5550" b="1">
                <a:solidFill>
                  <a:srgbClr val="F6F3ED"/>
                </a:solidFill>
                <a:latin typeface="DejaVu Sans"/>
                <a:ea typeface="DejaVu Sans"/>
                <a:cs typeface="DejaVu Sans"/>
              </a:rPr>
              <a:t>The result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614C329-D998-403D-A588-76E6E5429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71975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879979"/>
                </a:solidFill>
                <a:latin typeface="DejaVu Sans"/>
                <a:ea typeface="DejaVu Sans"/>
                <a:cs typeface="DejaVu Sans"/>
              </a:rPr>
              <a:t>What made it work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BB8BCE23-F0D3-42E8-8EC0-53C2750B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953000"/>
            <a:ext cx="10382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6F3ED"/>
                </a:solidFill>
                <a:latin typeface="DejaVu Sans"/>
                <a:ea typeface="DejaVu Sans"/>
                <a:cs typeface="DejaVu Sans"/>
              </a:rPr>
              <a:t>Brief     Context     Tools     Attempts     Checks</a:t>
            </a:r>
          </a:p>
        </p:txBody>
      </p:sp>
    </p:spTree>
    <p:extLst>
      <p:ext uri="{BB962C8B-B14F-4D97-AF65-F5344CB8AC3E}">
        <p14:creationId xmlns:p14="http://schemas.microsoft.com/office/powerpoint/2010/main" val="5531071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hapter">
            <a:extLst xmlns:a="http://schemas.openxmlformats.org/drawingml/2006/main">
              <a:ext uri="{FF2B5EF4-FFF2-40B4-BE49-F238E27FC236}">
                <a16:creationId xmlns:a16="http://schemas.microsoft.com/office/drawing/2014/main" id="{A6477347-6B9D-4073-A7BF-7F4FEF64A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Explain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3252591C-3A43-4DC6-99AC-BE2B719AB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M06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D33F7A3-F5D4-4BB0-961E-56C63330B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We inherit explanations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2810FDE-C0EC-4F22-A75D-E3CA1C3F2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7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8427806E-7403-4761-8FA2-BE752E92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69ae97fc36e4730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CD04E9DB-3B24-44A3-9EA4-F115EF08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d43990d9b8c64749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9C971DF7-DB68-490D-85A7-589E98ACF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0325"/>
            <a:ext cx="10096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1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412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 recipe preserves experience. The cook still needs judgement.</a:t>
            </a:r>
          </a:p>
        </p:txBody>
      </p:sp>
    </p:spTree>
    <p:extLst>
      <p:ext uri="{BB962C8B-B14F-4D97-AF65-F5344CB8AC3E}">
        <p14:creationId xmlns:p14="http://schemas.microsoft.com/office/powerpoint/2010/main" val="12313016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hapter">
            <a:extLst xmlns:a="http://schemas.openxmlformats.org/drawingml/2006/main">
              <a:ext uri="{FF2B5EF4-FFF2-40B4-BE49-F238E27FC236}">
                <a16:creationId xmlns:a16="http://schemas.microsoft.com/office/drawing/2014/main" id="{C23A0C51-3C75-4935-8073-AF290F7D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Explain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7F2BDBC2-C2EE-4470-BD7F-3B224EB3A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M07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FE24AFF-66C9-4177-924D-BC357D7E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Generating text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6E82D2A-FF99-4D3F-9100-F03DBD80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8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05E9CEB4-1D17-459B-9AA6-DDA0060B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472e998fe9974e42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5DD87B4A-E2ED-4A58-BB24-A15C7BA0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b7470dc5f495465d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7E0516A0-D934-4950-BF55-BE4D97A03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2667000"/>
            <a:ext cx="962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The answer depends on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2E747D9-080E-4B0C-B4D0-63FCCA330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562350"/>
            <a:ext cx="80962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397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the question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99206C79-D346-4B83-AA54-509E2951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429125"/>
            <a:ext cx="80962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3975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the context</a:t>
            </a:r>
          </a:p>
        </p:txBody>
      </p:sp>
    </p:spTree>
    <p:extLst>
      <p:ext uri="{BB962C8B-B14F-4D97-AF65-F5344CB8AC3E}">
        <p14:creationId xmlns:p14="http://schemas.microsoft.com/office/powerpoint/2010/main" val="16590960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hapter">
            <a:extLst xmlns:a="http://schemas.openxmlformats.org/drawingml/2006/main">
              <a:ext uri="{FF2B5EF4-FFF2-40B4-BE49-F238E27FC236}">
                <a16:creationId xmlns:a16="http://schemas.microsoft.com/office/drawing/2014/main" id="{018B2037-8C2E-4A94-8FC0-8D54D97A9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Explain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6909A09E-0C1B-4571-B318-777EA03E3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M08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25B116D-906C-4CD9-9642-41183F43B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Learning, using, remembering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ECBFC1E-EC06-4678-8133-2A3E826F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9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F8146658-EBA9-4E22-AB8C-5479E920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e14347197bc94f0e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5C9CC2CA-42AD-4E5A-95CD-9F4B689BD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4e4912e3b0eb4555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A05D3B65-0D94-41AD-AF8C-BC3646BA4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0030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0C5B3D61-693A-4BA8-81EF-7495465E2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240030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Training changes the model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97C6229-9ADD-451E-AD9D-A9598F81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956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A5C0DC1D-65EF-4D68-8CDF-7969B3F9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329565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Inference uses it today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4753F0D3-1CCA-4A86-9FA3-41C63E3A1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1F271C16-B33B-417A-B84D-7BF0164C0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419100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Memory may supply stored context</a:t>
            </a:r>
          </a:p>
        </p:txBody>
      </p:sp>
    </p:spTree>
    <p:extLst>
      <p:ext uri="{BB962C8B-B14F-4D97-AF65-F5344CB8AC3E}">
        <p14:creationId xmlns:p14="http://schemas.microsoft.com/office/powerpoint/2010/main" val="367353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hapter">
            <a:extLst xmlns:a="http://schemas.openxmlformats.org/drawingml/2006/main">
              <a:ext uri="{FF2B5EF4-FFF2-40B4-BE49-F238E27FC236}">
                <a16:creationId xmlns:a16="http://schemas.microsoft.com/office/drawing/2014/main" id="{4C14674B-1869-4B01-B8A4-D55282D8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Workspace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61E2FE3C-DE45-4492-BFC7-127EEB5D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M09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16D4E04-D784-4F9C-BD3B-5736948A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My personal workspace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C08E2A5-FFE1-49AF-998F-B90CC9611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10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E8602ADA-1C84-4740-A7C0-ADFE501F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0dc302191d34481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E2CF4CB4-E0B1-45C0-BD08-5372C50E6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0ac720e2472470d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F92B758E-FD4F-49F2-A6F4-ED62A1165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524125"/>
            <a:ext cx="3905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 question</a:t>
            </a:r>
          </a:p>
        </p:txBody>
      </p:sp>
      <p:sp>
        <p:nvSpPr>
          <p:cNvPr id="8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9C8153D3-1D20-4B4E-BD3A-E1B0AC47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552825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4391A209-A9CE-43D5-BCA4-288305024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876675"/>
            <a:ext cx="1952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Instructions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7CC90D4-9E3E-4AE2-BCCA-6537B0DB8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876675"/>
            <a:ext cx="1952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Project records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AB7EAF25-561A-4051-9A69-A2D83E8A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876675"/>
            <a:ext cx="1952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Relevant retrieval</a:t>
            </a:r>
          </a:p>
        </p:txBody>
      </p:sp>
      <p:sp>
        <p:nvSpPr>
          <p:cNvPr id="12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97E57E7-67B4-4AE1-82A1-7AD8E434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876675"/>
            <a:ext cx="1952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Tools</a:t>
            </a:r>
          </a:p>
        </p:txBody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E913894B-0B46-41DB-A456-7A74776F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876675"/>
            <a:ext cx="1952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Action rules</a:t>
            </a:r>
          </a:p>
        </p:txBody>
      </p:sp>
      <p:sp>
        <p:nvSpPr>
          <p:cNvPr id="1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38C4811F-3EE6-46A1-A851-CC48B1FB5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143500"/>
            <a:ext cx="9858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3075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A result I can check</a:t>
            </a:r>
          </a:p>
        </p:txBody>
      </p:sp>
    </p:spTree>
    <p:extLst>
      <p:ext uri="{BB962C8B-B14F-4D97-AF65-F5344CB8AC3E}">
        <p14:creationId xmlns:p14="http://schemas.microsoft.com/office/powerpoint/2010/main" val="7397605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hapter">
            <a:extLst xmlns:a="http://schemas.openxmlformats.org/drawingml/2006/main">
              <a:ext uri="{FF2B5EF4-FFF2-40B4-BE49-F238E27FC236}">
                <a16:creationId xmlns:a16="http://schemas.microsoft.com/office/drawing/2014/main" id="{37FF1380-FBD1-44FD-BB25-A5960CB0A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Workspace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ACC4B21C-CCE2-4E89-97F9-CCD83E47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M10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AAFD01E-60FE-4098-BC2F-E10D73B7F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Connections and permission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BA3C0E8-2EAA-415D-9DB6-24EC58342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11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E8A07C4D-8EA5-4BD4-9270-AEE742620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3ddd0f1fd4f4a1a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7F8AFE13-772E-4C94-AA75-7E3514C6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04869aab1c26458c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4ED62D16-BDFC-4C5D-BCBA-359781565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476500"/>
            <a:ext cx="714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4704190-7A18-4AF7-B528-6B26150B9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390775"/>
            <a:ext cx="7524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Read a source</a:t>
            </a:r>
          </a:p>
        </p:txBody>
      </p:sp>
      <p:sp>
        <p:nvSpPr>
          <p:cNvPr id="9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A48648A4-D39E-4AD7-BAD6-A0696701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238500"/>
            <a:ext cx="838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3615BA3-CF4C-463F-861E-7A9EBB8E1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667125"/>
            <a:ext cx="714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05E10CCF-20A4-4E9A-9C6D-B5ACCF31D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581400"/>
            <a:ext cx="7524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Propose an action</a:t>
            </a:r>
          </a:p>
        </p:txBody>
      </p:sp>
      <p:sp>
        <p:nvSpPr>
          <p:cNvPr id="12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87D054EE-2BE9-49D8-9F1D-0F7E3AB37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429125"/>
            <a:ext cx="838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CFFB6623-25BF-4D3F-9604-38627C5DC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857750"/>
            <a:ext cx="714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76B679AD-2083-45C0-B966-A21737C34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772025"/>
            <a:ext cx="7524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Approve and act</a:t>
            </a:r>
          </a:p>
        </p:txBody>
      </p:sp>
    </p:spTree>
    <p:extLst>
      <p:ext uri="{BB962C8B-B14F-4D97-AF65-F5344CB8AC3E}">
        <p14:creationId xmlns:p14="http://schemas.microsoft.com/office/powerpoint/2010/main" val="23583750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hapter">
            <a:extLst xmlns:a="http://schemas.openxmlformats.org/drawingml/2006/main">
              <a:ext uri="{FF2B5EF4-FFF2-40B4-BE49-F238E27FC236}">
                <a16:creationId xmlns:a16="http://schemas.microsoft.com/office/drawing/2014/main" id="{DD9E823C-310A-4C67-817A-4584FDA97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Workspace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654C3A65-B7CA-4656-9B15-AC28ED0D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M11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07FABF2-EFC7-4DEC-9894-2410A00A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Different work arrangements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62068A0-0B43-4048-A905-74B9B88A4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12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B7EDC312-5917-4EC5-9EE9-9080B50DF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ae50da4e5c34e11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4E3682B9-8F7E-4817-BFE8-8E62AB7CF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d5c27c0b9d1145ce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DE7B0777-20A2-49CF-8171-0328EE462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0030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B8418E8D-48A2-484F-A2C1-CB3402214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240030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Chat conversation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8F4EAF0C-AE60-4589-9F25-3B1AD14A9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956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9E44BB2-AA08-4955-9C21-B863608E3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329565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Connected workspace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AF83AA46-B486-41AE-A5C9-DDA84BB74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ED058C90-B678-486B-BC8A-A3516D019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419100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Coding agent</a:t>
            </a:r>
          </a:p>
        </p:txBody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C673CEC0-DAB8-4051-B3FA-1025F330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863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4EEF4667-EFE7-4113-AADA-80A0756C0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508635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Task-specific service</a:t>
            </a:r>
          </a:p>
        </p:txBody>
      </p:sp>
    </p:spTree>
    <p:extLst>
      <p:ext uri="{BB962C8B-B14F-4D97-AF65-F5344CB8AC3E}">
        <p14:creationId xmlns:p14="http://schemas.microsoft.com/office/powerpoint/2010/main" val="1365741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hapter">
            <a:extLst xmlns:a="http://schemas.openxmlformats.org/drawingml/2006/main">
              <a:ext uri="{FF2B5EF4-FFF2-40B4-BE49-F238E27FC236}">
                <a16:creationId xmlns:a16="http://schemas.microsoft.com/office/drawing/2014/main" id="{156C12D2-89D5-4A5B-ADC8-079D9DF4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Explain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1E5DF7B5-D195-4BE1-8844-F4E58786B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M12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626D4C-D518-444B-A2B7-1D133464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 narrower decision task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0B5A221-002D-4B05-970D-158120A5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13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5479919A-69F8-40F2-93F4-28411AAE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0f379ba20be64c1c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05D7F754-5E46-4674-A9D3-5BA894E7F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b49ce88e27f14f2d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EAC72F1-4FF3-43FE-930A-037D87A70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479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Draft a support reply</a:t>
            </a:r>
          </a:p>
        </p:txBody>
      </p:sp>
      <p:sp>
        <p:nvSpPr>
          <p:cNvPr id="8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6422A0DC-D9AC-4482-B085-C8A68B716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38450"/>
            <a:ext cx="190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9D6D398-F4E1-4280-9FB1-1EEAEF01D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2847975"/>
            <a:ext cx="4476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Choose a support queue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127C0C36-9745-4658-80CF-D4C8A8DE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324475"/>
            <a:ext cx="8477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Illustrative support task</a:t>
            </a:r>
          </a:p>
        </p:txBody>
      </p:sp>
    </p:spTree>
    <p:extLst>
      <p:ext uri="{BB962C8B-B14F-4D97-AF65-F5344CB8AC3E}">
        <p14:creationId xmlns:p14="http://schemas.microsoft.com/office/powerpoint/2010/main" val="104674262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hapter">
            <a:extLst xmlns:a="http://schemas.openxmlformats.org/drawingml/2006/main">
              <a:ext uri="{FF2B5EF4-FFF2-40B4-BE49-F238E27FC236}">
                <a16:creationId xmlns:a16="http://schemas.microsoft.com/office/drawing/2014/main" id="{6BE20BB6-AA0D-40D1-AC15-693DEBF1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Workspace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7A007E9A-311B-44BD-8857-E192075D6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M13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B88E88B-BA94-4DAF-BC4C-C12B2911F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 voice that still sounds like you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3512B4A-795F-42C9-A014-F46C717D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14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E2E3CA9D-6156-4541-A09A-9A416FD58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9502149249ca48d5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C5F44DE4-495C-4021-A224-814823876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b7774a4b6374db9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381FE2D0-46E1-4183-84E0-37EF799A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790825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Generic: We are delighted to announce an exciting workshop.</a:t>
            </a:r>
          </a:p>
        </p:txBody>
      </p:sp>
      <p:sp>
        <p:nvSpPr>
          <p:cNvPr id="8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8D64E535-863F-49C6-8195-E576AED71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667000"/>
            <a:ext cx="19050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BBFEDC7B-9447-4AC1-ACEC-83AF15CDE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695575"/>
            <a:ext cx="4572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Grounded: Here is what we will work through, and why I find it useful.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87E35D69-2674-4484-9850-2A930DEB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400675"/>
            <a:ext cx="6762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Synthetic example</a:t>
            </a:r>
          </a:p>
        </p:txBody>
      </p:sp>
    </p:spTree>
    <p:extLst>
      <p:ext uri="{BB962C8B-B14F-4D97-AF65-F5344CB8AC3E}">
        <p14:creationId xmlns:p14="http://schemas.microsoft.com/office/powerpoint/2010/main" val="729439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chapter">
            <a:extLst xmlns:a="http://schemas.openxmlformats.org/drawingml/2006/main">
              <a:ext uri="{FF2B5EF4-FFF2-40B4-BE49-F238E27FC236}">
                <a16:creationId xmlns:a16="http://schemas.microsoft.com/office/drawing/2014/main" id="{784B30D6-5770-4EDB-83F9-CA7C8764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Build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BD8D9C60-B398-4494-804D-788D662CD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M14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352785A-57CE-4BE0-A6FA-69DB8771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Building with an agent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096321B-8B36-468A-95E4-E528EAD45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15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0CDC1346-1DDE-433F-B0F5-7017736D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8a1572178b334656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9C3CE3D9-6B43-47B8-8037-F4CA63970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4a08c6d750d24230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925D7852-5F11-479B-8887-317447F1C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E4A11086-82CD-42C3-9452-B8ED70B0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Useful brief</a:t>
            </a:r>
          </a:p>
        </p:txBody>
      </p:sp>
      <p:sp>
        <p:nvSpPr>
          <p:cNvPr id="9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7BC7C714-04BD-4126-9842-DFD63AB19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8A7AFE18-CD88-4E79-83E4-4310BFF48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7689A029-3461-4738-9453-4DD7D369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Working file</a:t>
            </a:r>
          </a:p>
        </p:txBody>
      </p:sp>
      <p:sp>
        <p:nvSpPr>
          <p:cNvPr id="12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86C9077F-85F2-4E08-82A0-04059C9D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FA274E30-BD1D-442B-BC03-22E304060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8FFA01D0-94FD-42D6-806B-BDC579F1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Executed check</a:t>
            </a:r>
          </a:p>
        </p:txBody>
      </p:sp>
      <p:sp>
        <p:nvSpPr>
          <p:cNvPr id="15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1D3F2EB2-20FF-44B5-A102-BCA274DBE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6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D3221B82-79EC-472F-9C77-BF5804C0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A26D384E-DA54-4AC0-9511-74B29DA2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Reviewable result</a:t>
            </a:r>
          </a:p>
        </p:txBody>
      </p:sp>
    </p:spTree>
    <p:extLst>
      <p:ext uri="{BB962C8B-B14F-4D97-AF65-F5344CB8AC3E}">
        <p14:creationId xmlns:p14="http://schemas.microsoft.com/office/powerpoint/2010/main" val="122903575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hapter">
            <a:extLst xmlns:a="http://schemas.openxmlformats.org/drawingml/2006/main">
              <a:ext uri="{FF2B5EF4-FFF2-40B4-BE49-F238E27FC236}">
                <a16:creationId xmlns:a16="http://schemas.microsoft.com/office/drawing/2014/main" id="{41A17F24-67C8-4B84-BB0B-8225D4345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Build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DBB60499-16A8-4312-BCD7-A6392E5D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M15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4E5C25D-358D-49FE-A157-35413BDCC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The next version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79DBF1C-EC2A-4610-A4EE-BA887AAF6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16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85AF0971-D6E4-48C2-844E-021494F0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d4effc3eaecb4f05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D932640A-65B3-406D-98EF-6B108CA85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bd3128d0660242c6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A75FBF54-F928-45AA-A457-AA77992E5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00325"/>
            <a:ext cx="30099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92188CE-DA5F-4316-A720-9C4BA202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95650"/>
            <a:ext cx="306705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Observed problem</a:t>
            </a:r>
          </a:p>
        </p:txBody>
      </p:sp>
      <p:sp>
        <p:nvSpPr>
          <p:cNvPr id="9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6B7F55A4-31D5-4602-A64B-63D80AAF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124450"/>
            <a:ext cx="2952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66B6A4C4-544C-48F7-85DC-546A214C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600325"/>
            <a:ext cx="30099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71EA9C14-8ED2-4F6E-8DCF-279F97F4F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3295650"/>
            <a:ext cx="306705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Specific change</a:t>
            </a:r>
          </a:p>
        </p:txBody>
      </p:sp>
      <p:sp>
        <p:nvSpPr>
          <p:cNvPr id="12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5EB31306-344D-41BF-A263-14A97BB8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5124450"/>
            <a:ext cx="2952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C01CA731-55EB-4F6D-9298-F2770EBC7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600325"/>
            <a:ext cx="30099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C0EA0EAC-39CE-444F-981D-CE6444DF1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3295650"/>
            <a:ext cx="306705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Repeat the check</a:t>
            </a:r>
          </a:p>
        </p:txBody>
      </p:sp>
    </p:spTree>
    <p:extLst>
      <p:ext uri="{BB962C8B-B14F-4D97-AF65-F5344CB8AC3E}">
        <p14:creationId xmlns:p14="http://schemas.microsoft.com/office/powerpoint/2010/main" val="142252587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hapter">
            <a:extLst xmlns:a="http://schemas.openxmlformats.org/drawingml/2006/main">
              <a:ext uri="{FF2B5EF4-FFF2-40B4-BE49-F238E27FC236}">
                <a16:creationId xmlns:a16="http://schemas.microsoft.com/office/drawing/2014/main" id="{8CEBD7F6-C264-45BA-BAEF-F5B010C9E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Try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221EEE1B-6282-46DE-94D9-A48251EC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M16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E7E668C-0C40-4639-8305-4437A1363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Your problem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94E4FA4-BFE1-4B23-B4A3-CA1AED242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17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78FC56ED-5FCA-48BF-9E8B-B2F1B2764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47ccb9ba7b34572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0F2117CE-ECF8-446F-A719-7238E52F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de4762ae14a44f7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765BAF6A-F8A5-46B6-9F01-9A040226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55270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Who needs it?</a:t>
            </a:r>
          </a:p>
        </p:txBody>
      </p:sp>
      <p:sp>
        <p:nvSpPr>
          <p:cNvPr id="8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D9A7DBF3-56A6-4E6A-A95C-0C47CABB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438525"/>
            <a:ext cx="4638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D05423A8-3BB6-4F18-8DFF-19CAE6D5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5270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What can we use?</a:t>
            </a:r>
          </a:p>
        </p:txBody>
      </p:sp>
      <p:sp>
        <p:nvSpPr>
          <p:cNvPr id="10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A2C746F8-E6A9-4BE2-BD25-AC8CEC755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38525"/>
            <a:ext cx="4638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7FAA73A8-A49F-4060-B793-24FD4F78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181475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What should it produce?</a:t>
            </a:r>
          </a:p>
        </p:txBody>
      </p:sp>
      <p:sp>
        <p:nvSpPr>
          <p:cNvPr id="12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69557938-7CC5-405A-98B5-6AC96D90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067300"/>
            <a:ext cx="4638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3D1B3287-11DB-4F91-9E02-9A69306C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181475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How will we check?</a:t>
            </a:r>
          </a:p>
        </p:txBody>
      </p:sp>
      <p:sp>
        <p:nvSpPr>
          <p:cNvPr id="14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04265A04-59D2-4502-91D6-E0353C00E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67300"/>
            <a:ext cx="4638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34926825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chapter">
            <a:extLst xmlns:a="http://schemas.openxmlformats.org/drawingml/2006/main">
              <a:ext uri="{FF2B5EF4-FFF2-40B4-BE49-F238E27FC236}">
                <a16:creationId xmlns:a16="http://schemas.microsoft.com/office/drawing/2014/main" id="{E3D76A25-04B5-45D3-A9FD-1D231648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Try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62BAA48B-A20C-4E24-902A-B71BA705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M17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59642CB-1F9A-4482-8FAA-881EEA25B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One task you can judge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B6A7018-6BBC-40BC-9B27-5C0747C05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18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8F33D0BE-9A4E-46C9-B11C-71FCD09F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c107fde11454d4f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BB471F22-FAE7-457A-BE70-5912831CA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b40811085924b75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3D24B361-6C1A-41C0-BB01-C0BAAA1D9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0030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2006D7D-2E40-4AAB-8582-FEEEAB1E3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240030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Give a clear brief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E506DDD3-427C-403F-BC9D-FFFE86E0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956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EB4402BA-735A-440A-AA34-509BA22E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329565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Inspect the result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06408DC7-0748-4EAF-BFF2-359FF68A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4D5460D-113A-4950-B975-6658E9F5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419100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Save what worked</a:t>
            </a:r>
          </a:p>
        </p:txBody>
      </p:sp>
    </p:spTree>
    <p:extLst>
      <p:ext uri="{BB962C8B-B14F-4D97-AF65-F5344CB8AC3E}">
        <p14:creationId xmlns:p14="http://schemas.microsoft.com/office/powerpoint/2010/main" val="8248189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021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hapter">
            <a:extLst xmlns:a="http://schemas.openxmlformats.org/drawingml/2006/main">
              <a:ext uri="{FF2B5EF4-FFF2-40B4-BE49-F238E27FC236}">
                <a16:creationId xmlns:a16="http://schemas.microsoft.com/office/drawing/2014/main" id="{FF929AAA-B4A0-4A12-8531-567840D1B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79979"/>
                </a:solidFill>
                <a:latin typeface="DejaVu Sans"/>
                <a:ea typeface="DejaVu Sans"/>
                <a:cs typeface="DejaVu Sans"/>
              </a:rPr>
              <a:t>Try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D6714DE8-4A2C-4F35-BC7F-B78D2D329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879979"/>
                </a:solidFill>
                <a:latin typeface="DejaVu Sans"/>
                <a:ea typeface="DejaVu Sans"/>
                <a:cs typeface="DejaVu Sans"/>
              </a:rPr>
              <a:t>M18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A5DD0EA-1F79-4DDF-B155-42D4C6BBE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6F3ED"/>
                </a:solidFill>
                <a:latin typeface="DejaVu Sans"/>
                <a:ea typeface="DejaVu Sans"/>
                <a:cs typeface="DejaVu Sans"/>
              </a:rPr>
              <a:t>Continue afterwards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119AFA3-C182-4685-B0E0-7B256DBE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879979"/>
                </a:solidFill>
                <a:latin typeface="DejaVu Sans"/>
                <a:ea typeface="DejaVu Sans"/>
                <a:cs typeface="DejaVu Sans"/>
              </a:rPr>
              <a:t>19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B4849B00-3513-42FD-A602-5A72EF1FA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6F3E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18e3a29d97634a73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D63F5971-8BDD-4586-996D-A5D7D360D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6F3E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5a3e78e53334347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F9AF63B6-21A6-4B17-96ED-2718C09DE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52675"/>
            <a:ext cx="72866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F6F3ED"/>
                </a:solidFill>
                <a:latin typeface="DejaVu Sans"/>
                <a:ea typeface="DejaVu Sans"/>
                <a:cs typeface="DejaVu Sans"/>
              </a:rPr>
              <a:t>Explore the learning site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3BF8E90D-FA30-47D0-895D-7F89F3897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552825"/>
            <a:ext cx="72866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879979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d05834ef55424cf8"/>
              </a:rPr>
              <a:t>amitpatnaik.com/learn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327F44FC-7016-41B4-9893-A713E7F3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76775"/>
            <a:ext cx="7096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6F3E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6F3ED"/>
                </a:solidFill>
                <a:latin typeface="DejaVu Sans"/>
                <a:ea typeface="DejaVu Sans"/>
                <a:cs typeface="DejaVu Sans"/>
              </a:rPr>
              <a:t>Public examples and contact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74315970-CC18-4E62-93C5-56D7A7DE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81600"/>
            <a:ext cx="7096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79979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879979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9e109541ddd4f4b"/>
              </a:rPr>
              <a:t>amitpatnaik.com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3ccb6ca45844be"/>
          <a:stretch xmlns:a="http://schemas.openxmlformats.org/drawingml/2006/main"/>
        </p:blipFill>
        <p:spPr>
          <a:xfrm xmlns:a="http://schemas.openxmlformats.org/drawingml/2006/main">
            <a:off x="8524875" y="2305050"/>
            <a:ext cx="2628900" cy="26289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7118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hapter">
            <a:extLst xmlns:a="http://schemas.openxmlformats.org/drawingml/2006/main">
              <a:ext uri="{FF2B5EF4-FFF2-40B4-BE49-F238E27FC236}">
                <a16:creationId xmlns:a16="http://schemas.microsoft.com/office/drawing/2014/main" id="{9E790756-47F3-402C-940C-007C39DAE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Deeper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EFDCEAD6-019B-40DD-B90B-F1EF0157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M19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62FA4BB-A64A-43CF-8228-992BBCB4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Attention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8C7F1BA-332B-44AA-804D-F0E2D73A2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20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FD2033CE-0656-427A-A99D-548C3A99A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b605ae64843a4263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80749157-C416-4FD6-80D5-3D6B919BC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24a63051c65b4503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79B726F-AB65-47E4-87BE-11A1952B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86050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The phone was beside the charger.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7DEB988-B00C-42E8-81A4-1AAB3A602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62400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It was nearly empty.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179C5787-CE15-4539-A49A-02561B4E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57800"/>
            <a:ext cx="10001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What does “it” refer to?</a:t>
            </a:r>
          </a:p>
        </p:txBody>
      </p:sp>
    </p:spTree>
    <p:extLst>
      <p:ext uri="{BB962C8B-B14F-4D97-AF65-F5344CB8AC3E}">
        <p14:creationId xmlns:p14="http://schemas.microsoft.com/office/powerpoint/2010/main" val="161784058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hapter">
            <a:extLst xmlns:a="http://schemas.openxmlformats.org/drawingml/2006/main">
              <a:ext uri="{FF2B5EF4-FFF2-40B4-BE49-F238E27FC236}">
                <a16:creationId xmlns:a16="http://schemas.microsoft.com/office/drawing/2014/main" id="{F855165F-AAFF-44B1-B898-CFCA3953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Deeper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4E9DAE8C-5308-47BB-B0F5-35F13ED59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M20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5BEA51-F162-4B16-BC8A-185660C2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Broad learning and job practice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DE12CC6-74A6-45E5-BFA6-0864A1EFD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21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6B60CFEA-E761-45A1-BE2F-BB48B7F77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78fb64bebacf4ac6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F9A44099-3367-4233-B85A-494D279C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ec0c5b6511d1490d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8189E344-2B3E-4A2F-8063-E4AA9F25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479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Learn broad patterns from material</a:t>
            </a:r>
          </a:p>
        </p:txBody>
      </p:sp>
      <p:sp>
        <p:nvSpPr>
          <p:cNvPr id="8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E9022BA0-D3D1-4641-BFC8-5F538973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38450"/>
            <a:ext cx="190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E3EE8EA3-78F1-4919-8583-5634643FD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2847975"/>
            <a:ext cx="4476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Practise useful task behaviour</a:t>
            </a:r>
          </a:p>
        </p:txBody>
      </p:sp>
    </p:spTree>
    <p:extLst>
      <p:ext uri="{BB962C8B-B14F-4D97-AF65-F5344CB8AC3E}">
        <p14:creationId xmlns:p14="http://schemas.microsoft.com/office/powerpoint/2010/main" val="201278906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hapter">
            <a:extLst xmlns:a="http://schemas.openxmlformats.org/drawingml/2006/main">
              <a:ext uri="{FF2B5EF4-FFF2-40B4-BE49-F238E27FC236}">
                <a16:creationId xmlns:a16="http://schemas.microsoft.com/office/drawing/2014/main" id="{1E2AF8C1-A3C4-45A7-8D4C-13F34477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Deeper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08FAAD86-AE34-4123-AB4F-A3E216C8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M22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F589EB6-F48D-45C8-85CF-D38B5722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Desk and filing cabinet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0FD5AFF-A932-4021-A5BB-DDDD1AEB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22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0E216508-5C95-49D6-B3D5-D3DCC85F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9400d0eb54414de0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655725F6-1F51-4F7D-A694-4ABECFC63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9af88bcd94f4bf4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C98A2241-3E31-4D86-A9D1-C1B53DD2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24150"/>
            <a:ext cx="485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On the desk now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0010FBAF-ED96-41F5-B585-D0DC91A0F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24150"/>
            <a:ext cx="5000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In the filing cabinet</a:t>
            </a:r>
          </a:p>
        </p:txBody>
      </p:sp>
      <p:sp>
        <p:nvSpPr>
          <p:cNvPr id="9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DEEF5BFA-8E34-475A-9181-5D9A9E014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714625"/>
            <a:ext cx="190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06FDEF45-7C60-419D-BFD3-ACE4E407E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00475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Instructions and facts for this task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70D5812-2FAE-4F88-A064-73A8E12B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00475"/>
            <a:ext cx="4714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Records that may be brought in</a:t>
            </a:r>
          </a:p>
        </p:txBody>
      </p:sp>
    </p:spTree>
    <p:extLst>
      <p:ext uri="{BB962C8B-B14F-4D97-AF65-F5344CB8AC3E}">
        <p14:creationId xmlns:p14="http://schemas.microsoft.com/office/powerpoint/2010/main" val="116261469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hapter">
            <a:extLst xmlns:a="http://schemas.openxmlformats.org/drawingml/2006/main">
              <a:ext uri="{FF2B5EF4-FFF2-40B4-BE49-F238E27FC236}">
                <a16:creationId xmlns:a16="http://schemas.microsoft.com/office/drawing/2014/main" id="{D5D5D700-F25A-4C26-B178-A213A368C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Deeper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1720464F-738F-4504-86A2-B7A8C2DE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M23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144AE0B-B351-4AE0-9052-165EB650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Same request, different workspace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5E04A91-E457-4494-93DC-A1BEFFE6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23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1A365AEA-21D1-434A-AD13-5F90BF7A2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a73d27155224127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F505066D-9B7A-4EA8-9F43-19E57DE55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8100829f42e84cb9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A2A0050C-6B6C-453E-9306-EF03F1D5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790825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“Write a note about the event.”</a:t>
            </a:r>
          </a:p>
        </p:txBody>
      </p:sp>
      <p:sp>
        <p:nvSpPr>
          <p:cNvPr id="8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36216F67-11DC-4442-A6B1-A9F32B8F2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667000"/>
            <a:ext cx="19050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6E1"/>
          </a:solidFill>
          <a:ln xmlns:a="http://schemas.openxmlformats.org/drawingml/2006/main" w="0">
            <a:noFill/>
          </a:ln>
        </p:spPr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AD6215BA-2E74-4AB3-B445-01964F98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695575"/>
            <a:ext cx="4572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“Use this audience, factual ledger and voice note. Flag gaps.”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F6B7BEA0-9062-40E2-AC98-7D446A724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400675"/>
            <a:ext cx="6762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Synthetic example</a:t>
            </a:r>
          </a:p>
        </p:txBody>
      </p:sp>
    </p:spTree>
    <p:extLst>
      <p:ext uri="{BB962C8B-B14F-4D97-AF65-F5344CB8AC3E}">
        <p14:creationId xmlns:p14="http://schemas.microsoft.com/office/powerpoint/2010/main" val="29818887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chapter">
            <a:extLst xmlns:a="http://schemas.openxmlformats.org/drawingml/2006/main">
              <a:ext uri="{FF2B5EF4-FFF2-40B4-BE49-F238E27FC236}">
                <a16:creationId xmlns:a16="http://schemas.microsoft.com/office/drawing/2014/main" id="{7CE9BA28-317D-461E-81FF-FC21F1734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Deeper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64A65EA6-578B-4292-89F7-D3550B6D9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M25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601CFBC-ACF4-41A5-868E-864C9E37D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The agent loop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043DE57-03D1-46D3-8BA0-249EB9EF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24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FCEAA313-9A33-4A04-9719-6DDC7A2C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d97c704cab134392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A4644440-4F2C-4A15-B03E-B4DB8E1F9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f43cbbe6465f4568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4D7F5D83-5B57-4652-8D5D-107D30B23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9FD4836D-808F-4F2A-850B-D10F05703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Task</a:t>
            </a:r>
          </a:p>
        </p:txBody>
      </p:sp>
      <p:sp>
        <p:nvSpPr>
          <p:cNvPr id="9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DCF6AB60-8E48-4C53-A93C-40EEC3596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E2A0E7C3-BA80-4C94-A2F9-FC0FE60A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AF33C181-E620-4370-B3FA-F9DED78BD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Tool call</a:t>
            </a:r>
          </a:p>
        </p:txBody>
      </p:sp>
      <p:sp>
        <p:nvSpPr>
          <p:cNvPr id="12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6E69485C-B3BC-49EA-B943-4273ED844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890AAC72-3F0B-4751-8775-045C72CB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DD2D212E-55F8-4C83-B0C8-3EB44D9C2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Observed result</a:t>
            </a:r>
          </a:p>
        </p:txBody>
      </p:sp>
      <p:sp>
        <p:nvSpPr>
          <p:cNvPr id="15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DD108A8F-741F-44A4-A342-53FC5B65C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6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F0DD7BA-ED83-428D-90F1-D2F20509E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F4941F84-BACC-4F6C-AC42-0E84D514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Next action</a:t>
            </a:r>
          </a:p>
        </p:txBody>
      </p:sp>
    </p:spTree>
    <p:extLst>
      <p:ext uri="{BB962C8B-B14F-4D97-AF65-F5344CB8AC3E}">
        <p14:creationId xmlns:p14="http://schemas.microsoft.com/office/powerpoint/2010/main" val="121077304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chapter">
            <a:extLst xmlns:a="http://schemas.openxmlformats.org/drawingml/2006/main">
              <a:ext uri="{FF2B5EF4-FFF2-40B4-BE49-F238E27FC236}">
                <a16:creationId xmlns:a16="http://schemas.microsoft.com/office/drawing/2014/main" id="{D8AF32E6-D67A-4AF2-BD15-C2907457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Deeper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F00C15C5-FB3D-49CC-9303-C812C4EAC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M29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E1A6763-E3CE-408D-9A25-AEFC735C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From files to a website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F08FE31-5D0A-41C3-B863-A7FB7561F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25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7213F667-0CA0-4BA5-B8B4-015711082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4db05987d334c26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68EF979E-9CD8-47D0-8242-EC00EC1B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b0cec343b01f47e8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09BE4FB1-A9A4-4B15-A6B1-555A71CC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9228FA5D-641E-4C0D-A9E8-AB8A1AB4A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Project files</a:t>
            </a:r>
          </a:p>
        </p:txBody>
      </p:sp>
      <p:sp>
        <p:nvSpPr>
          <p:cNvPr id="9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314B9736-A992-4B14-BF3E-70CE83418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9E4F128-E25D-48AF-9F44-17B8C4489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4D4C4880-3F29-44F5-B1AA-A5AE2568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Preview</a:t>
            </a:r>
          </a:p>
        </p:txBody>
      </p:sp>
      <p:sp>
        <p:nvSpPr>
          <p:cNvPr id="12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2E35C278-69AB-4724-B882-6288FC1DC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4EFBE630-E13B-473A-9686-D5BA577E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6E2435B8-5A1D-4B8D-ABB9-817640E65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Public version</a:t>
            </a:r>
          </a:p>
        </p:txBody>
      </p:sp>
      <p:sp>
        <p:nvSpPr>
          <p:cNvPr id="15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F2982C7B-D4F4-40EE-A2FD-70E4E0CC7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6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F65B227-8AE4-416B-AA2F-A99B2E48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624369D2-D3C5-4ACD-B2F7-87A41175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Domain</a:t>
            </a:r>
          </a:p>
        </p:txBody>
      </p:sp>
    </p:spTree>
    <p:extLst>
      <p:ext uri="{BB962C8B-B14F-4D97-AF65-F5344CB8AC3E}">
        <p14:creationId xmlns:p14="http://schemas.microsoft.com/office/powerpoint/2010/main" val="84936239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chapter">
            <a:extLst xmlns:a="http://schemas.openxmlformats.org/drawingml/2006/main">
              <a:ext uri="{FF2B5EF4-FFF2-40B4-BE49-F238E27FC236}">
                <a16:creationId xmlns:a16="http://schemas.microsoft.com/office/drawing/2014/main" id="{8007522E-4BCB-4A18-AED7-E22F9EF7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Deeper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1088F4DD-1052-4339-A87D-DB8A8A640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M31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A8E376D-791D-4D96-AE7E-7517EF527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Git and proposed edits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0C89BAF-3EDB-49AB-A20C-4C25019D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26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A485E1B7-50DB-4BE5-B320-DDEA4B8D9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450e5e894b114a79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BD59F059-DA96-483D-ACA0-558B299A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51119d1c3c71476e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A738BED3-F357-48B8-93AA-5EAABEDA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13780855-89A6-4206-8DA9-02027A5D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Commit</a:t>
            </a:r>
          </a:p>
        </p:txBody>
      </p:sp>
      <p:sp>
        <p:nvSpPr>
          <p:cNvPr id="9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75E3700F-1A49-47C7-B077-E1C00F4F3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EEB16391-1BAE-4DBB-BB67-BEBFF4EB1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D5A09109-E859-4147-8023-26F29543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Branch</a:t>
            </a:r>
          </a:p>
        </p:txBody>
      </p:sp>
      <p:sp>
        <p:nvSpPr>
          <p:cNvPr id="12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70CAA486-92F4-46F3-9BB2-E8C1B8F63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2DBF8D9D-C5F5-4C92-98A0-277178258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5BD900A0-E847-4BE9-83F4-8FC1E1290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Proposed change</a:t>
            </a:r>
          </a:p>
        </p:txBody>
      </p:sp>
      <p:sp>
        <p:nvSpPr>
          <p:cNvPr id="15" name="native-diagram">
            <a:extLst xmlns:a="http://schemas.openxmlformats.org/drawingml/2006/main">
              <a:ext uri="{FF2B5EF4-FFF2-40B4-BE49-F238E27FC236}">
                <a16:creationId xmlns:a16="http://schemas.microsoft.com/office/drawing/2014/main" id="{D3534FA5-765C-4DE1-BA6C-8A82DCEA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124450"/>
            <a:ext cx="2133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777D"/>
          </a:solidFill>
          <a:ln xmlns:a="http://schemas.openxmlformats.org/drawingml/2006/main" w="0">
            <a:noFill/>
          </a:ln>
        </p:spPr>
      </p:sp>
      <p:sp>
        <p:nvSpPr>
          <p:cNvPr id="16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DB027F46-8143-40AE-B048-1C771E2CE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600325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12772D1F-4123-48D6-83D6-F4481242F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295650"/>
            <a:ext cx="2247900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59514938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6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chapter">
            <a:extLst xmlns:a="http://schemas.openxmlformats.org/drawingml/2006/main">
              <a:ext uri="{FF2B5EF4-FFF2-40B4-BE49-F238E27FC236}">
                <a16:creationId xmlns:a16="http://schemas.microsoft.com/office/drawing/2014/main" id="{ACB4A028-2C77-46A9-B232-906DDDDEE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A777D"/>
                </a:solidFill>
                <a:latin typeface="DejaVu Sans"/>
                <a:ea typeface="DejaVu Sans"/>
                <a:cs typeface="DejaVu Sans"/>
              </a:rPr>
              <a:t>Deeper</a:t>
            </a:r>
          </a:p>
        </p:txBody>
      </p:sp>
      <p:sp>
        <p:nvSpPr>
          <p:cNvPr id="2" name="module-id">
            <a:extLst xmlns:a="http://schemas.openxmlformats.org/drawingml/2006/main">
              <a:ext uri="{FF2B5EF4-FFF2-40B4-BE49-F238E27FC236}">
                <a16:creationId xmlns:a16="http://schemas.microsoft.com/office/drawing/2014/main" id="{8DC2F310-EE6F-44A8-AB6C-1BDF28CA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42900"/>
            <a:ext cx="87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M38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1335E2-4740-4FE7-B670-D0972B334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23925"/>
            <a:ext cx="10763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Before an action</a:t>
            </a:r>
          </a:p>
        </p:txBody>
      </p:sp>
      <p:sp>
        <p:nvSpPr>
          <p:cNvPr id="4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DCA79F8-1F0E-4EC1-8A12-4A49F6090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6381750"/>
            <a:ext cx="114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1666A"/>
                </a:solidFill>
                <a:latin typeface="DejaVu Sans"/>
                <a:ea typeface="DejaVu Sans"/>
                <a:cs typeface="DejaVu Sans"/>
              </a:rPr>
              <a:t>27 / 27</a:t>
            </a:r>
          </a:p>
        </p:txBody>
      </p:sp>
      <p:sp>
        <p:nvSpPr>
          <p:cNvPr id="5" name="navigation-map">
            <a:extLst xmlns:a="http://schemas.openxmlformats.org/drawingml/2006/main">
              <a:ext uri="{FF2B5EF4-FFF2-40B4-BE49-F238E27FC236}">
                <a16:creationId xmlns:a16="http://schemas.microsoft.com/office/drawing/2014/main" id="{F2AAC4C6-ECF1-4898-A873-43337F1B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6270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dbf6a4a370174088" action="ppaction://hlinksldjump"/>
              </a:rPr>
              <a:t>Map</a:t>
            </a:r>
          </a:p>
        </p:txBody>
      </p:sp>
      <p:sp>
        <p:nvSpPr>
          <p:cNvPr id="6" name="navigation-close">
            <a:extLst xmlns:a="http://schemas.openxmlformats.org/drawingml/2006/main">
              <a:ext uri="{FF2B5EF4-FFF2-40B4-BE49-F238E27FC236}">
                <a16:creationId xmlns:a16="http://schemas.microsoft.com/office/drawing/2014/main" id="{B227D28B-A39B-4114-9B23-26CFDBF3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63627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A777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d3f5d450eef7470e" action="ppaction://hlinksldjump"/>
              </a:rPr>
              <a:t>Close</a:t>
            </a:r>
          </a:p>
        </p:txBody>
      </p:sp>
      <p:sp>
        <p:nvSpPr>
          <p:cNvPr id="7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855DE259-7A0A-4D13-BB3D-354E9AEF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0030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898D6F71-17BD-418C-A405-3295E3F89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240030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What was read?</a:t>
            </a:r>
          </a:p>
        </p:txBody>
      </p:sp>
      <p:sp>
        <p:nvSpPr>
          <p:cNvPr id="9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48519AE3-94F0-4A68-A2BF-446FD882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956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6F4E6AA6-3A3D-4106-8779-9359DAF28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329565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What will change?</a:t>
            </a:r>
          </a:p>
        </p:txBody>
      </p:sp>
      <p:sp>
        <p:nvSpPr>
          <p:cNvPr id="11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60198C37-4BC4-4053-8DD0-3AA9A6EC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9592B18E-4C55-4703-AAAE-B5C2609C5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419100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Who approves?</a:t>
            </a:r>
          </a:p>
        </p:txBody>
      </p:sp>
      <p:sp>
        <p:nvSpPr>
          <p:cNvPr id="13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19ABA1BA-C3E6-4830-A1F5-E6D42596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863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66A4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editable-text">
            <a:extLst xmlns:a="http://schemas.openxmlformats.org/drawingml/2006/main">
              <a:ext uri="{FF2B5EF4-FFF2-40B4-BE49-F238E27FC236}">
                <a16:creationId xmlns:a16="http://schemas.microsoft.com/office/drawing/2014/main" id="{33C109C1-0E3B-463E-9A27-FF87B585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5086350"/>
            <a:ext cx="9496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1C3035"/>
                </a:solidFill>
                <a:latin typeface="DejaVu Sans"/>
                <a:ea typeface="DejaVu Sans"/>
                <a:cs typeface="DejaVu Sans"/>
              </a:rPr>
              <a:t>What proves completion?</a:t>
            </a:r>
          </a:p>
        </p:txBody>
      </p:sp>
    </p:spTree>
    <p:extLst>
      <p:ext uri="{BB962C8B-B14F-4D97-AF65-F5344CB8AC3E}">
        <p14:creationId xmlns:p14="http://schemas.microsoft.com/office/powerpoint/2010/main" val="15656917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2026-09-23T09:58:25.7040000Z</dcterms:created>
  <dcterms:modified xsi:type="dcterms:W3CDTF">2026-09-23T09:58:25.7040000Z</dcterms:modified>
</coreProperties>
</file>